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08" r:id="rId3"/>
    <p:sldId id="271" r:id="rId4"/>
    <p:sldId id="313" r:id="rId5"/>
    <p:sldId id="284" r:id="rId6"/>
    <p:sldId id="285" r:id="rId7"/>
    <p:sldId id="286" r:id="rId8"/>
    <p:sldId id="287" r:id="rId9"/>
    <p:sldId id="288" r:id="rId10"/>
    <p:sldId id="290" r:id="rId11"/>
    <p:sldId id="314" r:id="rId12"/>
    <p:sldId id="292" r:id="rId13"/>
    <p:sldId id="294" r:id="rId14"/>
    <p:sldId id="295" r:id="rId15"/>
    <p:sldId id="296" r:id="rId16"/>
    <p:sldId id="297" r:id="rId17"/>
    <p:sldId id="317" r:id="rId18"/>
    <p:sldId id="316" r:id="rId19"/>
    <p:sldId id="315" r:id="rId20"/>
    <p:sldId id="275" r:id="rId21"/>
    <p:sldId id="274" r:id="rId22"/>
    <p:sldId id="273" r:id="rId23"/>
    <p:sldId id="272" r:id="rId24"/>
    <p:sldId id="31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FC3"/>
    <a:srgbClr val="CC0066"/>
    <a:srgbClr val="CCA104"/>
    <a:srgbClr val="FB03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p:cViewPr varScale="1">
        <p:scale>
          <a:sx n="74" d="100"/>
          <a:sy n="74" d="100"/>
        </p:scale>
        <p:origin x="9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8E4F2-0B9F-4E46-9C74-86E499ED5719}" type="datetimeFigureOut">
              <a:rPr lang="fr-FR" smtClean="0"/>
              <a:t>22/11/2017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0CEE2-77D8-4FFE-8935-56059FD8D4D2}" type="slidenum">
              <a:rPr lang="fr-FR" smtClean="0"/>
              <a:t>‹N°›</a:t>
            </a:fld>
            <a:endParaRPr lang="fr-FR"/>
          </a:p>
        </p:txBody>
      </p:sp>
    </p:spTree>
    <p:extLst>
      <p:ext uri="{BB962C8B-B14F-4D97-AF65-F5344CB8AC3E}">
        <p14:creationId xmlns:p14="http://schemas.microsoft.com/office/powerpoint/2010/main" val="56285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C0CEE2-77D8-4FFE-8935-56059FD8D4D2}" type="slidenum">
              <a:rPr lang="fr-FR" smtClean="0"/>
              <a:t>14</a:t>
            </a:fld>
            <a:endParaRPr lang="fr-FR"/>
          </a:p>
        </p:txBody>
      </p:sp>
    </p:spTree>
    <p:extLst>
      <p:ext uri="{BB962C8B-B14F-4D97-AF65-F5344CB8AC3E}">
        <p14:creationId xmlns:p14="http://schemas.microsoft.com/office/powerpoint/2010/main" val="154755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957CA0D-10FC-4D5F-BDBB-60022C4DD433}" type="datetimeFigureOut">
              <a:rPr lang="fr-FR" smtClean="0"/>
              <a:t>22/11/2017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DD4FC2C-8F89-44FD-81BC-EF815EADDF01}"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7CA0D-10FC-4D5F-BDBB-60022C4DD433}" type="datetimeFigureOut">
              <a:rPr lang="fr-FR" smtClean="0"/>
              <a:t>22/11/2017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4FC2C-8F89-44FD-81BC-EF815EADDF01}"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33265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259632" y="2221375"/>
            <a:ext cx="6984776" cy="1200329"/>
          </a:xfrm>
          <a:prstGeom prst="rect">
            <a:avLst/>
          </a:prstGeom>
          <a:noFill/>
        </p:spPr>
        <p:txBody>
          <a:bodyPr wrap="square" rtlCol="0">
            <a:spAutoFit/>
          </a:bodyPr>
          <a:lstStyle/>
          <a:p>
            <a:pPr algn="ctr"/>
            <a:r>
              <a:rPr lang="ar-DZ" sz="7200" b="1" dirty="0">
                <a:solidFill>
                  <a:srgbClr val="002060"/>
                </a:solidFill>
                <a:latin typeface="Bodoni MT" pitchFamily="18" charset="0"/>
              </a:rPr>
              <a:t>أهلا بكم جميعا</a:t>
            </a:r>
            <a:endParaRPr lang="fr-FR" sz="7200" b="1" dirty="0">
              <a:solidFill>
                <a:srgbClr val="002060"/>
              </a:solidFill>
              <a:latin typeface="Bodoni MT" pitchFamily="18" charset="0"/>
            </a:endParaRPr>
          </a:p>
        </p:txBody>
      </p:sp>
      <p:sp>
        <p:nvSpPr>
          <p:cNvPr id="14" name="ZoneTexte 13"/>
          <p:cNvSpPr txBox="1"/>
          <p:nvPr/>
        </p:nvSpPr>
        <p:spPr>
          <a:xfrm>
            <a:off x="1547664" y="4862978"/>
            <a:ext cx="6429420" cy="1077218"/>
          </a:xfrm>
          <a:prstGeom prst="rect">
            <a:avLst/>
          </a:prstGeom>
          <a:noFill/>
        </p:spPr>
        <p:txBody>
          <a:bodyPr wrap="square" rtlCol="0">
            <a:spAutoFit/>
          </a:bodyPr>
          <a:lstStyle/>
          <a:p>
            <a:pPr algn="ctr"/>
            <a:r>
              <a:rPr lang="ar-DZ" sz="3200" b="1" dirty="0">
                <a:solidFill>
                  <a:srgbClr val="C00000"/>
                </a:solidFill>
              </a:rPr>
              <a:t>مداخلة الأستاذة : عربية الجبالي</a:t>
            </a:r>
          </a:p>
          <a:p>
            <a:pPr algn="ctr"/>
            <a:r>
              <a:rPr lang="ar-DZ" sz="3200" b="1" dirty="0">
                <a:solidFill>
                  <a:srgbClr val="C00000"/>
                </a:solidFill>
              </a:rPr>
              <a:t>رئيسة و مؤسسة لجمعية رؤية حرة</a:t>
            </a:r>
            <a:endParaRPr lang="fr-FR" sz="32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33265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19590" y="1810438"/>
            <a:ext cx="8435280" cy="4514037"/>
          </a:xfrm>
          <a:prstGeom prst="rect">
            <a:avLst/>
          </a:prstGeom>
        </p:spPr>
        <p:txBody>
          <a:bodyPr/>
          <a:lstStyle/>
          <a:p>
            <a:pPr lvl="0" algn="just" rtl="1">
              <a:spcBef>
                <a:spcPct val="20000"/>
              </a:spcBef>
              <a:defRPr/>
            </a:pPr>
            <a:r>
              <a:rPr lang="ar-SA" sz="2800" dirty="0">
                <a:cs typeface="+mj-cs"/>
              </a:rPr>
              <a:t>شارك في جلسة </a:t>
            </a:r>
            <a:r>
              <a:rPr lang="ar-SA" sz="2800" dirty="0" err="1">
                <a:cs typeface="+mj-cs"/>
              </a:rPr>
              <a:t>الإفتتاح</a:t>
            </a:r>
            <a:r>
              <a:rPr lang="ar-SA" sz="2800" dirty="0">
                <a:cs typeface="+mj-cs"/>
              </a:rPr>
              <a:t> وفي  أعمال الورشات</a:t>
            </a:r>
            <a:r>
              <a:rPr lang="ar-DZ" sz="2800" dirty="0">
                <a:cs typeface="+mj-cs"/>
              </a:rPr>
              <a:t> الأربعة </a:t>
            </a:r>
            <a:r>
              <a:rPr lang="ar-SA" sz="2800" dirty="0">
                <a:cs typeface="+mj-cs"/>
              </a:rPr>
              <a:t> 164 مشاركة ومشارك</a:t>
            </a:r>
            <a:r>
              <a:rPr lang="ar-DZ" sz="2800" dirty="0">
                <a:cs typeface="+mj-cs"/>
              </a:rPr>
              <a:t> ممثلون عن :</a:t>
            </a:r>
          </a:p>
          <a:p>
            <a:pPr lvl="0" algn="just" rtl="1">
              <a:spcBef>
                <a:spcPct val="20000"/>
              </a:spcBef>
              <a:defRPr/>
            </a:pPr>
            <a:r>
              <a:rPr lang="ar-SA" sz="2800" dirty="0">
                <a:cs typeface="+mj-cs"/>
              </a:rPr>
              <a:t> </a:t>
            </a:r>
            <a:r>
              <a:rPr lang="ar-DZ" sz="2800" dirty="0">
                <a:cs typeface="+mj-cs"/>
              </a:rPr>
              <a:t>- </a:t>
            </a:r>
            <a:r>
              <a:rPr lang="ar-DZ" sz="2800" dirty="0">
                <a:solidFill>
                  <a:srgbClr val="FF0000"/>
                </a:solidFill>
                <a:cs typeface="+mj-cs"/>
              </a:rPr>
              <a:t>السلطة التشريعية </a:t>
            </a:r>
            <a:r>
              <a:rPr lang="ar-DZ" sz="2800" dirty="0">
                <a:cs typeface="+mj-cs"/>
              </a:rPr>
              <a:t>: نائب شاب بالبرلمان التونسي</a:t>
            </a:r>
          </a:p>
          <a:p>
            <a:pPr marL="457200" lvl="0" indent="-457200" algn="just" rtl="1">
              <a:spcBef>
                <a:spcPct val="20000"/>
              </a:spcBef>
              <a:buFontTx/>
              <a:buChar char="-"/>
              <a:defRPr/>
            </a:pPr>
            <a:r>
              <a:rPr lang="ar-DZ" sz="2800" dirty="0">
                <a:solidFill>
                  <a:srgbClr val="FF0000"/>
                </a:solidFill>
                <a:cs typeface="+mj-cs"/>
              </a:rPr>
              <a:t>السلطة التنفيذية </a:t>
            </a:r>
            <a:r>
              <a:rPr lang="ar-DZ" sz="2800" dirty="0">
                <a:cs typeface="+mj-cs"/>
              </a:rPr>
              <a:t>: ممثلي الوزارات </a:t>
            </a:r>
          </a:p>
          <a:p>
            <a:pPr marL="457200" lvl="0" indent="-457200" algn="just" rtl="1">
              <a:spcBef>
                <a:spcPct val="20000"/>
              </a:spcBef>
              <a:buFontTx/>
              <a:buChar char="-"/>
              <a:defRPr/>
            </a:pPr>
            <a:r>
              <a:rPr lang="ar-DZ" sz="2800" dirty="0">
                <a:solidFill>
                  <a:srgbClr val="FF0000"/>
                </a:solidFill>
                <a:cs typeface="+mj-cs"/>
              </a:rPr>
              <a:t>السلطة القضائية </a:t>
            </a:r>
            <a:r>
              <a:rPr lang="ar-DZ" sz="2800" dirty="0">
                <a:cs typeface="+mj-cs"/>
              </a:rPr>
              <a:t>: جمعية المحامين الشبان</a:t>
            </a:r>
          </a:p>
          <a:p>
            <a:pPr marL="457200" indent="-457200" algn="just" rtl="1">
              <a:spcBef>
                <a:spcPct val="20000"/>
              </a:spcBef>
              <a:buFontTx/>
              <a:buChar char="-"/>
              <a:defRPr/>
            </a:pPr>
            <a:r>
              <a:rPr lang="ar-SA" sz="2800" dirty="0">
                <a:solidFill>
                  <a:srgbClr val="FF0000"/>
                </a:solidFill>
                <a:cs typeface="+mj-cs"/>
              </a:rPr>
              <a:t>الشباب الناشط </a:t>
            </a:r>
            <a:r>
              <a:rPr lang="ar-SA" sz="2800" dirty="0">
                <a:cs typeface="+mj-cs"/>
              </a:rPr>
              <a:t>صلب مختلف المنظمات الشبابية الوطنية والمحلية من الشباب العامل والشباب العاطل عن العمل و</a:t>
            </a:r>
            <a:r>
              <a:rPr lang="ar-DZ" sz="2800" dirty="0">
                <a:cs typeface="+mj-cs"/>
              </a:rPr>
              <a:t>الشباب الذين مازالوا يزاولون تعليمهم بالجامعات</a:t>
            </a:r>
          </a:p>
          <a:p>
            <a:pPr algn="just" rtl="1">
              <a:spcBef>
                <a:spcPct val="20000"/>
              </a:spcBef>
              <a:defRPr/>
            </a:pPr>
            <a:r>
              <a:rPr lang="ar-DZ" sz="2800" dirty="0">
                <a:cs typeface="+mj-cs"/>
              </a:rPr>
              <a:t>- </a:t>
            </a:r>
            <a:r>
              <a:rPr lang="ar-DZ" sz="2800" dirty="0">
                <a:solidFill>
                  <a:srgbClr val="FF0000"/>
                </a:solidFill>
                <a:cs typeface="+mj-cs"/>
              </a:rPr>
              <a:t>القطاع الخاص</a:t>
            </a:r>
          </a:p>
          <a:p>
            <a:pPr marL="457200" indent="-457200" algn="just" rtl="1">
              <a:spcBef>
                <a:spcPct val="20000"/>
              </a:spcBef>
              <a:buFontTx/>
              <a:buChar char="-"/>
              <a:defRPr/>
            </a:pPr>
            <a:endParaRPr lang="ar-DZ" sz="2800" dirty="0"/>
          </a:p>
          <a:p>
            <a:pPr lvl="0" algn="just" rtl="1">
              <a:spcBef>
                <a:spcPct val="20000"/>
              </a:spcBef>
              <a:defRPr/>
            </a:pPr>
            <a:endParaRPr lang="ar-DZ" sz="2800" dirty="0"/>
          </a:p>
          <a:p>
            <a:pPr lvl="0" algn="just" rtl="1">
              <a:spcBef>
                <a:spcPct val="20000"/>
              </a:spcBef>
              <a:defRPr/>
            </a:pPr>
            <a:endParaRPr lang="ar-DZ" sz="2800" dirty="0"/>
          </a:p>
        </p:txBody>
      </p:sp>
      <p:sp>
        <p:nvSpPr>
          <p:cNvPr id="5" name="Titre 1">
            <a:extLst>
              <a:ext uri="{FF2B5EF4-FFF2-40B4-BE49-F238E27FC236}">
                <a16:creationId xmlns:a16="http://schemas.microsoft.com/office/drawing/2014/main" id="{BC06FC5A-9B89-4EAD-8139-5977AB5BB1DA}"/>
              </a:ext>
            </a:extLst>
          </p:cNvPr>
          <p:cNvSpPr txBox="1">
            <a:spLocks/>
          </p:cNvSpPr>
          <p:nvPr/>
        </p:nvSpPr>
        <p:spPr>
          <a:xfrm>
            <a:off x="4537230" y="642919"/>
            <a:ext cx="3799874" cy="857256"/>
          </a:xfrm>
          <a:prstGeom prst="rect">
            <a:avLst/>
          </a:prstGeom>
          <a:solidFill>
            <a:srgbClr val="CC0000"/>
          </a:solidFill>
          <a:scene3d>
            <a:camera prst="orthographicFront"/>
            <a:lightRig rig="threePt" dir="t"/>
          </a:scene3d>
          <a:sp3d>
            <a:bevelT w="152400" h="50800" prst="softRound"/>
          </a:sp3d>
        </p:spPr>
        <p:txBody>
          <a:bodyPr rtlCol="0">
            <a:noAutofit/>
          </a:bodyPr>
          <a:lstStyle/>
          <a:p>
            <a:pPr lvl="0" algn="ctr">
              <a:spcBef>
                <a:spcPct val="0"/>
              </a:spcBef>
              <a:defRPr/>
            </a:pPr>
            <a:r>
              <a:rPr kumimoji="0" lang="ar-DZ" sz="4000" b="1" i="0" u="none" strike="noStrike" kern="1200" cap="none" spc="0" normalizeH="0" baseline="0" noProof="0" dirty="0">
                <a:ln>
                  <a:noFill/>
                </a:ln>
                <a:solidFill>
                  <a:schemeClr val="bg1"/>
                </a:solidFill>
                <a:effectLst/>
                <a:uLnTx/>
                <a:uFillTx/>
                <a:latin typeface="+mj-lt"/>
                <a:ea typeface="+mj-ea"/>
                <a:cs typeface="+mn-cs"/>
              </a:rPr>
              <a:t>المشاركون في اللقاء</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35716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contenu 2"/>
          <p:cNvSpPr txBox="1">
            <a:spLocks/>
          </p:cNvSpPr>
          <p:nvPr/>
        </p:nvSpPr>
        <p:spPr>
          <a:xfrm>
            <a:off x="4716016" y="1958290"/>
            <a:ext cx="4114800" cy="3744986"/>
          </a:xfrm>
          <a:prstGeom prst="rect">
            <a:avLst/>
          </a:prstGeom>
        </p:spPr>
        <p:txBody>
          <a:bodyPr/>
          <a:lstStyle/>
          <a:p>
            <a:pPr lvl="0" algn="just" rtl="1">
              <a:spcBef>
                <a:spcPct val="20000"/>
              </a:spcBef>
              <a:defRPr/>
            </a:pPr>
            <a:r>
              <a:rPr lang="ar-DZ" sz="2800" dirty="0"/>
              <a:t>كما حضر لمتابعة اللقاء : </a:t>
            </a:r>
          </a:p>
          <a:p>
            <a:pPr marL="457200" lvl="0" indent="-457200" algn="just" rtl="1">
              <a:spcBef>
                <a:spcPct val="20000"/>
              </a:spcBef>
              <a:buFontTx/>
              <a:buChar char="-"/>
              <a:defRPr/>
            </a:pPr>
            <a:r>
              <a:rPr lang="ar-SA" sz="2800" dirty="0">
                <a:solidFill>
                  <a:srgbClr val="FF0000"/>
                </a:solidFill>
              </a:rPr>
              <a:t>بعثة </a:t>
            </a:r>
            <a:r>
              <a:rPr lang="ar-SA" sz="2800" dirty="0" err="1">
                <a:solidFill>
                  <a:srgbClr val="FF0000"/>
                </a:solidFill>
              </a:rPr>
              <a:t>الإتحاد</a:t>
            </a:r>
            <a:r>
              <a:rPr lang="ar-SA" sz="2800" dirty="0">
                <a:solidFill>
                  <a:srgbClr val="FF0000"/>
                </a:solidFill>
              </a:rPr>
              <a:t> الأوروبي </a:t>
            </a:r>
            <a:r>
              <a:rPr lang="ar-DZ" sz="2800" dirty="0"/>
              <a:t>بتونس</a:t>
            </a:r>
          </a:p>
          <a:p>
            <a:pPr marL="457200" lvl="0" indent="-457200" algn="just" rtl="1">
              <a:spcBef>
                <a:spcPct val="20000"/>
              </a:spcBef>
              <a:buFontTx/>
              <a:buChar char="-"/>
              <a:defRPr/>
            </a:pPr>
            <a:r>
              <a:rPr lang="ar-SA" sz="2800" dirty="0">
                <a:solidFill>
                  <a:srgbClr val="FF0000"/>
                </a:solidFill>
              </a:rPr>
              <a:t>سفارة </a:t>
            </a:r>
            <a:r>
              <a:rPr lang="ar-SA" sz="2800" dirty="0" err="1">
                <a:solidFill>
                  <a:srgbClr val="FF0000"/>
                </a:solidFill>
              </a:rPr>
              <a:t>الإتحاد</a:t>
            </a:r>
            <a:r>
              <a:rPr lang="ar-SA" sz="2800" dirty="0">
                <a:solidFill>
                  <a:srgbClr val="FF0000"/>
                </a:solidFill>
              </a:rPr>
              <a:t> الأوروبي </a:t>
            </a:r>
            <a:r>
              <a:rPr lang="ar-SA" sz="2800" dirty="0"/>
              <a:t>بتونس </a:t>
            </a:r>
            <a:endParaRPr lang="ar-DZ" sz="2800" dirty="0"/>
          </a:p>
          <a:p>
            <a:pPr marL="457200" lvl="0" indent="-457200" algn="just" rtl="1">
              <a:spcBef>
                <a:spcPct val="20000"/>
              </a:spcBef>
              <a:buFontTx/>
              <a:buChar char="-"/>
              <a:defRPr/>
            </a:pPr>
            <a:r>
              <a:rPr lang="ar-SA" sz="2800" dirty="0"/>
              <a:t>صحفيون من </a:t>
            </a:r>
            <a:r>
              <a:rPr lang="fr-FR" sz="2800" b="1" dirty="0">
                <a:solidFill>
                  <a:srgbClr val="FF0000"/>
                </a:solidFill>
              </a:rPr>
              <a:t>18</a:t>
            </a:r>
            <a:r>
              <a:rPr lang="ar-DZ" sz="2800" b="1" dirty="0">
                <a:solidFill>
                  <a:srgbClr val="FF0000"/>
                </a:solidFill>
              </a:rPr>
              <a:t> وسيلة إعلام </a:t>
            </a:r>
            <a:r>
              <a:rPr lang="ar-SA" sz="2800" dirty="0"/>
              <a:t>وطنية وخاصة </a:t>
            </a:r>
            <a:endParaRPr lang="ar-DZ" sz="2800" dirty="0"/>
          </a:p>
          <a:p>
            <a:pPr lvl="0" algn="just" rtl="1">
              <a:spcBef>
                <a:spcPct val="20000"/>
              </a:spcBef>
              <a:defRPr/>
            </a:pPr>
            <a:r>
              <a:rPr lang="ar-SA" sz="2800" dirty="0"/>
              <a:t>و</a:t>
            </a:r>
            <a:r>
              <a:rPr lang="ar-DZ" sz="2800" dirty="0"/>
              <a:t> </a:t>
            </a:r>
            <a:r>
              <a:rPr lang="ar-SA" sz="2800" dirty="0"/>
              <a:t>وسائل الإعلام الأجنبية </a:t>
            </a:r>
            <a:endParaRPr lang="ar-DZ" sz="2800" dirty="0"/>
          </a:p>
          <a:p>
            <a:pPr lvl="0" algn="just" rtl="1">
              <a:spcBef>
                <a:spcPct val="20000"/>
              </a:spcBef>
              <a:defRPr/>
            </a:pPr>
            <a:r>
              <a:rPr lang="ar-DZ" sz="2800" dirty="0"/>
              <a:t>(</a:t>
            </a:r>
            <a:r>
              <a:rPr lang="ar-DZ" sz="2400" i="1" dirty="0"/>
              <a:t>فرانس </a:t>
            </a:r>
            <a:r>
              <a:rPr lang="fr-FR" sz="2400" i="1" dirty="0"/>
              <a:t>24</a:t>
            </a:r>
            <a:r>
              <a:rPr lang="ar-DZ" sz="2400" dirty="0"/>
              <a:t> و </a:t>
            </a:r>
            <a:r>
              <a:rPr lang="fr-FR" sz="2400" i="1" dirty="0"/>
              <a:t>Jeune Afrique</a:t>
            </a:r>
            <a:r>
              <a:rPr lang="ar-DZ" sz="2800" dirty="0"/>
              <a:t>)</a:t>
            </a:r>
          </a:p>
          <a:p>
            <a:pPr marL="457200" indent="-457200" algn="just" rtl="1">
              <a:spcBef>
                <a:spcPct val="20000"/>
              </a:spcBef>
              <a:buFontTx/>
              <a:buChar char="-"/>
              <a:defRPr/>
            </a:pPr>
            <a:endParaRPr lang="ar-DZ" sz="2800" dirty="0"/>
          </a:p>
          <a:p>
            <a:pPr lvl="0" algn="just" rtl="1">
              <a:spcBef>
                <a:spcPct val="20000"/>
              </a:spcBef>
              <a:defRPr/>
            </a:pPr>
            <a:endParaRPr lang="ar-DZ" sz="2800" dirty="0"/>
          </a:p>
          <a:p>
            <a:pPr lvl="0" algn="just" rtl="1">
              <a:spcBef>
                <a:spcPct val="20000"/>
              </a:spcBef>
              <a:defRPr/>
            </a:pPr>
            <a:endParaRPr lang="ar-DZ" sz="2800" dirty="0"/>
          </a:p>
        </p:txBody>
      </p:sp>
      <p:sp>
        <p:nvSpPr>
          <p:cNvPr id="5" name="Titre 1">
            <a:extLst>
              <a:ext uri="{FF2B5EF4-FFF2-40B4-BE49-F238E27FC236}">
                <a16:creationId xmlns:a16="http://schemas.microsoft.com/office/drawing/2014/main" id="{8DE73566-5388-4D09-AE6A-D41B0BFA92C8}"/>
              </a:ext>
            </a:extLst>
          </p:cNvPr>
          <p:cNvSpPr txBox="1">
            <a:spLocks/>
          </p:cNvSpPr>
          <p:nvPr/>
        </p:nvSpPr>
        <p:spPr>
          <a:xfrm>
            <a:off x="3729182" y="851248"/>
            <a:ext cx="4879994" cy="857256"/>
          </a:xfrm>
          <a:prstGeom prst="rect">
            <a:avLst/>
          </a:prstGeom>
          <a:solidFill>
            <a:srgbClr val="CC0000"/>
          </a:solidFill>
          <a:scene3d>
            <a:camera prst="orthographicFront"/>
            <a:lightRig rig="threePt" dir="t"/>
          </a:scene3d>
          <a:sp3d>
            <a:bevelT w="152400" h="50800" prst="softRound"/>
          </a:sp3d>
        </p:spPr>
        <p:txBody>
          <a:bodyPr rtlCol="0">
            <a:noAutofit/>
          </a:bodyPr>
          <a:lstStyle/>
          <a:p>
            <a:pPr lvl="0" algn="ctr">
              <a:spcBef>
                <a:spcPct val="0"/>
              </a:spcBef>
              <a:defRPr/>
            </a:pPr>
            <a:r>
              <a:rPr lang="ar-DZ" sz="4000" b="1" dirty="0">
                <a:solidFill>
                  <a:schemeClr val="bg1"/>
                </a:solidFill>
                <a:latin typeface="+mj-lt"/>
                <a:ea typeface="+mj-ea"/>
              </a:rPr>
              <a:t>المتابعون والتغطية الصحفية</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pic>
        <p:nvPicPr>
          <p:cNvPr id="7" name="Image 6" descr="Une image contenant texte&#10;&#10;Description générée avec un niveau de confiance très élevé">
            <a:extLst>
              <a:ext uri="{FF2B5EF4-FFF2-40B4-BE49-F238E27FC236}">
                <a16:creationId xmlns:a16="http://schemas.microsoft.com/office/drawing/2014/main" id="{421AFCD5-ADE5-4769-9563-F12790CC1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40135">
            <a:off x="675144" y="810895"/>
            <a:ext cx="2593176" cy="1795591"/>
          </a:xfrm>
          <a:prstGeom prst="rect">
            <a:avLst/>
          </a:prstGeom>
        </p:spPr>
      </p:pic>
      <p:pic>
        <p:nvPicPr>
          <p:cNvPr id="9" name="Image 8" descr="Une image contenant intérieur, personne, mur, homme&#10;&#10;Description générée avec un niveau de confiance très élevé">
            <a:extLst>
              <a:ext uri="{FF2B5EF4-FFF2-40B4-BE49-F238E27FC236}">
                <a16:creationId xmlns:a16="http://schemas.microsoft.com/office/drawing/2014/main" id="{BBBF4F46-8CEC-4C35-9031-E1D7A2DE9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400">
            <a:off x="610342" y="2842163"/>
            <a:ext cx="2543759" cy="1709137"/>
          </a:xfrm>
          <a:prstGeom prst="rect">
            <a:avLst/>
          </a:prstGeom>
        </p:spPr>
      </p:pic>
      <p:pic>
        <p:nvPicPr>
          <p:cNvPr id="13" name="Image 12" descr="Une image contenant texte&#10;&#10;Description générée avec un niveau de confiance élevé">
            <a:extLst>
              <a:ext uri="{FF2B5EF4-FFF2-40B4-BE49-F238E27FC236}">
                <a16:creationId xmlns:a16="http://schemas.microsoft.com/office/drawing/2014/main" id="{9F5286CE-9042-4110-94B2-C0D1175D41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379" y="4720858"/>
            <a:ext cx="2736304" cy="1864295"/>
          </a:xfrm>
          <a:prstGeom prst="rect">
            <a:avLst/>
          </a:prstGeom>
        </p:spPr>
      </p:pic>
    </p:spTree>
    <p:extLst>
      <p:ext uri="{BB962C8B-B14F-4D97-AF65-F5344CB8AC3E}">
        <p14:creationId xmlns:p14="http://schemas.microsoft.com/office/powerpoint/2010/main" val="85189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6064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1214414" y="642918"/>
            <a:ext cx="758669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space réservé du contenu 2"/>
          <p:cNvSpPr txBox="1">
            <a:spLocks/>
          </p:cNvSpPr>
          <p:nvPr/>
        </p:nvSpPr>
        <p:spPr>
          <a:xfrm>
            <a:off x="571504" y="1850538"/>
            <a:ext cx="8229600" cy="4525963"/>
          </a:xfrm>
          <a:prstGeom prst="rect">
            <a:avLst/>
          </a:prstGeom>
        </p:spPr>
        <p:txBody>
          <a:bodyPr rtlCol="0">
            <a:normAutofit/>
          </a:bodyPr>
          <a:lstStyle/>
          <a:p>
            <a:pPr algn="just" rtl="1"/>
            <a:r>
              <a:rPr kumimoji="0" lang="ar-TN" sz="3200" b="0" i="0" u="none" strike="noStrike" kern="1200" cap="none" spc="0" normalizeH="0" baseline="0" noProof="0" dirty="0">
                <a:ln>
                  <a:noFill/>
                </a:ln>
                <a:solidFill>
                  <a:schemeClr val="tx1"/>
                </a:solidFill>
                <a:effectLst/>
                <a:uLnTx/>
                <a:uFillTx/>
                <a:latin typeface="+mn-lt"/>
                <a:ea typeface="+mn-ea"/>
                <a:cs typeface="+mn-cs"/>
              </a:rPr>
              <a:t> </a:t>
            </a:r>
            <a:r>
              <a:rPr lang="ar-SA" sz="2800" dirty="0"/>
              <a:t>تم تنفيذ نشاطات المشروع المتمثل في تنظيم "الملتقى الوطني للشباب ودوره في بناء السلام المحلي والعالمي"</a:t>
            </a:r>
            <a:r>
              <a:rPr lang="ar-DZ" sz="2800" dirty="0"/>
              <a:t> </a:t>
            </a:r>
            <a:r>
              <a:rPr lang="ar-SA" sz="2800" dirty="0"/>
              <a:t>على امتداد يومي السبت والأحد 07 و 08 أكتوبر 2017  ، </a:t>
            </a:r>
            <a:r>
              <a:rPr lang="ar-DZ" sz="2800" dirty="0"/>
              <a:t>حيث </a:t>
            </a:r>
            <a:r>
              <a:rPr lang="ar-SA" sz="2800" dirty="0"/>
              <a:t>تكونت فقرات لبرنامج من :</a:t>
            </a:r>
            <a:endParaRPr lang="fr-FR" sz="2800" dirty="0"/>
          </a:p>
        </p:txBody>
      </p:sp>
      <p:sp>
        <p:nvSpPr>
          <p:cNvPr id="8" name="Titre 1">
            <a:extLst>
              <a:ext uri="{FF2B5EF4-FFF2-40B4-BE49-F238E27FC236}">
                <a16:creationId xmlns:a16="http://schemas.microsoft.com/office/drawing/2014/main" id="{720BCABD-01C4-4B34-BB47-E82A1BA0E3CB}"/>
              </a:ext>
            </a:extLst>
          </p:cNvPr>
          <p:cNvSpPr txBox="1">
            <a:spLocks/>
          </p:cNvSpPr>
          <p:nvPr/>
        </p:nvSpPr>
        <p:spPr>
          <a:xfrm>
            <a:off x="4716016" y="742944"/>
            <a:ext cx="3871882" cy="857256"/>
          </a:xfrm>
          <a:prstGeom prst="rect">
            <a:avLst/>
          </a:prstGeom>
          <a:solidFill>
            <a:srgbClr val="CC0000"/>
          </a:solidFill>
          <a:scene3d>
            <a:camera prst="orthographicFront"/>
            <a:lightRig rig="threePt" dir="t"/>
          </a:scene3d>
          <a:sp3d>
            <a:bevelT w="152400" h="50800" prst="softRound"/>
          </a:sp3d>
        </p:spPr>
        <p:txBody>
          <a:bodyPr rtlCol="0">
            <a:noAutofit/>
          </a:bodyPr>
          <a:lstStyle/>
          <a:p>
            <a:pPr lvl="0" algn="ctr">
              <a:spcBef>
                <a:spcPct val="0"/>
              </a:spcBef>
              <a:defRPr/>
            </a:pPr>
            <a:r>
              <a:rPr kumimoji="0" lang="ar-DZ" sz="4000" b="1" i="0" u="none" strike="noStrike" kern="1200" cap="none" spc="0" normalizeH="0" baseline="0" noProof="0" dirty="0">
                <a:ln>
                  <a:noFill/>
                </a:ln>
                <a:solidFill>
                  <a:schemeClr val="bg1"/>
                </a:solidFill>
                <a:effectLst/>
                <a:uLnTx/>
                <a:uFillTx/>
                <a:latin typeface="+mj-lt"/>
                <a:ea typeface="+mj-ea"/>
                <a:cs typeface="+mn-cs"/>
              </a:rPr>
              <a:t>أنشطة المشروع</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pic>
        <p:nvPicPr>
          <p:cNvPr id="11" name="Image 10" descr="Une image contenant personne, intérieur, assis, gens&#10;&#10;Description générée avec un niveau de confiance très élevé">
            <a:extLst>
              <a:ext uri="{FF2B5EF4-FFF2-40B4-BE49-F238E27FC236}">
                <a16:creationId xmlns:a16="http://schemas.microsoft.com/office/drawing/2014/main" id="{C74F523E-6299-4653-8D81-E9F7796CE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234" y="3424745"/>
            <a:ext cx="4577563" cy="27464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285720" y="642918"/>
            <a:ext cx="8401050" cy="5929332"/>
          </a:xfrm>
          <a:prstGeom prst="rect">
            <a:avLst/>
          </a:prstGeom>
        </p:spPr>
        <p:txBody>
          <a:bodyPr rtlCol="0">
            <a:normAutofit/>
          </a:bodyPr>
          <a:lstStyle/>
          <a:p>
            <a:pPr algn="ctr" rtl="1"/>
            <a:r>
              <a:rPr kumimoji="0" lang="ar-TN" sz="3200" b="0" i="0" u="none" strike="noStrike" kern="1200" cap="none" spc="0" normalizeH="0" baseline="0" noProof="0" dirty="0">
                <a:ln>
                  <a:noFill/>
                </a:ln>
                <a:solidFill>
                  <a:schemeClr val="tx1"/>
                </a:solidFill>
                <a:effectLst/>
                <a:uLnTx/>
                <a:uFillTx/>
                <a:latin typeface="+mn-lt"/>
                <a:ea typeface="+mn-ea"/>
                <a:cs typeface="+mn-cs"/>
              </a:rPr>
              <a:t> </a:t>
            </a:r>
            <a:r>
              <a:rPr lang="ar-TN" sz="2800" b="1" dirty="0">
                <a:solidFill>
                  <a:srgbClr val="240FC3"/>
                </a:solidFill>
              </a:rPr>
              <a:t>السبت 07 اكتوبر 2017 :</a:t>
            </a:r>
            <a:r>
              <a:rPr lang="ar-DZ" sz="2800" b="1" dirty="0">
                <a:solidFill>
                  <a:srgbClr val="240FC3"/>
                </a:solidFill>
              </a:rPr>
              <a:t> </a:t>
            </a:r>
          </a:p>
          <a:p>
            <a:pPr algn="ctr" rtl="1"/>
            <a:r>
              <a:rPr lang="ar-DZ" sz="2800" b="1" dirty="0"/>
              <a:t>الحصة الصباحية الأولى بتونس العاصمة</a:t>
            </a:r>
          </a:p>
          <a:p>
            <a:pPr algn="ctr" rtl="1"/>
            <a:r>
              <a:rPr lang="ar-TN" sz="3200" b="1" dirty="0">
                <a:solidFill>
                  <a:srgbClr val="C00000"/>
                </a:solidFill>
                <a:effectLst>
                  <a:outerShdw blurRad="38100" dist="38100" dir="2700000" algn="tl">
                    <a:srgbClr val="000000">
                      <a:alpha val="43137"/>
                    </a:srgbClr>
                  </a:outerShdw>
                </a:effectLst>
              </a:rPr>
              <a:t>الافتتاح الرسمي</a:t>
            </a:r>
            <a:endParaRPr lang="ar-DZ" sz="3200" b="1" dirty="0">
              <a:solidFill>
                <a:srgbClr val="C00000"/>
              </a:solidFill>
              <a:effectLst>
                <a:outerShdw blurRad="38100" dist="38100" dir="2700000" algn="tl">
                  <a:srgbClr val="000000">
                    <a:alpha val="43137"/>
                  </a:srgbClr>
                </a:outerShdw>
              </a:effectLst>
            </a:endParaRPr>
          </a:p>
          <a:p>
            <a:pPr algn="ctr" rtl="1"/>
            <a:endParaRPr kumimoji="0" lang="fr-FR"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5" name="ZoneTexte 4">
            <a:extLst>
              <a:ext uri="{FF2B5EF4-FFF2-40B4-BE49-F238E27FC236}">
                <a16:creationId xmlns:a16="http://schemas.microsoft.com/office/drawing/2014/main" id="{EA1E2118-013B-49C9-B4CC-D027EEEEF2D7}"/>
              </a:ext>
            </a:extLst>
          </p:cNvPr>
          <p:cNvSpPr txBox="1"/>
          <p:nvPr/>
        </p:nvSpPr>
        <p:spPr>
          <a:xfrm>
            <a:off x="4364022" y="2616954"/>
            <a:ext cx="4457925" cy="4124206"/>
          </a:xfrm>
          <a:prstGeom prst="rect">
            <a:avLst/>
          </a:prstGeom>
          <a:noFill/>
        </p:spPr>
        <p:txBody>
          <a:bodyPr wrap="square" rtlCol="0">
            <a:spAutoFit/>
          </a:bodyPr>
          <a:lstStyle/>
          <a:p>
            <a:pPr algn="r"/>
            <a:r>
              <a:rPr lang="ar-DZ" sz="2800" dirty="0"/>
              <a:t>مداخلات ممثلي مختلف الأطراف المعنية بشؤون الشباب :</a:t>
            </a:r>
          </a:p>
          <a:p>
            <a:pPr marL="342900" indent="-342900" algn="r" rtl="1">
              <a:buFontTx/>
              <a:buChar char="-"/>
            </a:pPr>
            <a:r>
              <a:rPr lang="ar-DZ" sz="2800" dirty="0"/>
              <a:t>جمعية رؤية حرة</a:t>
            </a:r>
          </a:p>
          <a:p>
            <a:pPr marL="342900" indent="-342900" algn="r" rtl="1">
              <a:buFontTx/>
              <a:buChar char="-"/>
            </a:pPr>
            <a:r>
              <a:rPr lang="ar-DZ" sz="2800" dirty="0"/>
              <a:t>وزارة شؤون الشباب والرياضة</a:t>
            </a:r>
          </a:p>
          <a:p>
            <a:pPr marL="342900" indent="-342900" algn="r" rtl="1">
              <a:buFontTx/>
              <a:buChar char="-"/>
            </a:pPr>
            <a:r>
              <a:rPr lang="ar-DZ" sz="2800" dirty="0"/>
              <a:t>مجلس نواب الشعب (البرلمان)</a:t>
            </a:r>
          </a:p>
          <a:p>
            <a:pPr marL="342900" indent="-342900" algn="r" rtl="1">
              <a:buFontTx/>
              <a:buChar char="-"/>
            </a:pPr>
            <a:r>
              <a:rPr lang="ar-DZ" sz="2800" dirty="0"/>
              <a:t>منظمة شبابية وطنية (</a:t>
            </a:r>
            <a:r>
              <a:rPr lang="ar-DZ" sz="2800" dirty="0" err="1"/>
              <a:t>الإتحاد</a:t>
            </a:r>
            <a:r>
              <a:rPr lang="ar-DZ" sz="2800" dirty="0"/>
              <a:t> العام لطلبة تونس)</a:t>
            </a:r>
          </a:p>
          <a:p>
            <a:pPr marL="342900" indent="-342900" algn="r" rtl="1">
              <a:buFontTx/>
              <a:buChar char="-"/>
            </a:pPr>
            <a:endParaRPr lang="ar-DZ" sz="2400" dirty="0"/>
          </a:p>
          <a:p>
            <a:pPr marL="342900" indent="-342900" algn="r" rtl="1">
              <a:buFontTx/>
              <a:buChar char="-"/>
            </a:pPr>
            <a:endParaRPr lang="ar-DZ" sz="2400" dirty="0"/>
          </a:p>
          <a:p>
            <a:endParaRPr lang="fr-FR" dirty="0"/>
          </a:p>
        </p:txBody>
      </p:sp>
      <p:pic>
        <p:nvPicPr>
          <p:cNvPr id="7" name="Image 6" descr="Une image contenant table&#10;&#10;Description générée avec un niveau de confiance élevé">
            <a:extLst>
              <a:ext uri="{FF2B5EF4-FFF2-40B4-BE49-F238E27FC236}">
                <a16:creationId xmlns:a16="http://schemas.microsoft.com/office/drawing/2014/main" id="{0840728E-E9CC-4BC7-9545-B97A44391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69" y="2616954"/>
            <a:ext cx="4079776" cy="32183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260648"/>
            <a:ext cx="8715436" cy="6286544"/>
          </a:xfrm>
          <a:prstGeom prst="roundRect">
            <a:avLst/>
          </a:prstGeom>
          <a:blipFill dpi="0" rotWithShape="1">
            <a:blip r:embed="rId3">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76C00F7-40C8-4232-B2FF-73473617710E}"/>
              </a:ext>
            </a:extLst>
          </p:cNvPr>
          <p:cNvSpPr txBox="1"/>
          <p:nvPr/>
        </p:nvSpPr>
        <p:spPr>
          <a:xfrm>
            <a:off x="575556" y="460523"/>
            <a:ext cx="7920880" cy="1446550"/>
          </a:xfrm>
          <a:prstGeom prst="rect">
            <a:avLst/>
          </a:prstGeom>
          <a:noFill/>
        </p:spPr>
        <p:txBody>
          <a:bodyPr wrap="square" rtlCol="0">
            <a:spAutoFit/>
          </a:bodyPr>
          <a:lstStyle/>
          <a:p>
            <a:pPr algn="ctr" rtl="1"/>
            <a:r>
              <a:rPr lang="ar-TN" sz="2400" b="1" dirty="0">
                <a:solidFill>
                  <a:srgbClr val="240FC3"/>
                </a:solidFill>
              </a:rPr>
              <a:t>السبت 07 اكتوبر 2017 :</a:t>
            </a:r>
            <a:r>
              <a:rPr lang="ar-DZ" sz="2400" b="1" dirty="0">
                <a:solidFill>
                  <a:srgbClr val="240FC3"/>
                </a:solidFill>
              </a:rPr>
              <a:t> </a:t>
            </a:r>
            <a:r>
              <a:rPr lang="ar-DZ" sz="2400" b="1" dirty="0"/>
              <a:t>الحصة الصباحية الثانية –تونس العاصمة-</a:t>
            </a:r>
            <a:endParaRPr lang="fr-FR" sz="2400" dirty="0"/>
          </a:p>
          <a:p>
            <a:pPr algn="ctr" rtl="1"/>
            <a:r>
              <a:rPr lang="ar-DZ" sz="3200" b="1" dirty="0">
                <a:solidFill>
                  <a:srgbClr val="C00000"/>
                </a:solidFill>
                <a:effectLst>
                  <a:outerShdw blurRad="38100" dist="38100" dir="2700000" algn="tl">
                    <a:srgbClr val="000000">
                      <a:alpha val="43137"/>
                    </a:srgbClr>
                  </a:outerShdw>
                </a:effectLst>
              </a:rPr>
              <a:t>حوار تشاركي بين الشباب </a:t>
            </a:r>
          </a:p>
          <a:p>
            <a:pPr algn="ctr" rtl="1"/>
            <a:r>
              <a:rPr lang="ar-DZ" sz="3200" b="1" dirty="0">
                <a:solidFill>
                  <a:srgbClr val="C00000"/>
                </a:solidFill>
                <a:effectLst>
                  <a:outerShdw blurRad="38100" dist="38100" dir="2700000" algn="tl">
                    <a:srgbClr val="000000">
                      <a:alpha val="43137"/>
                    </a:srgbClr>
                  </a:outerShdw>
                </a:effectLst>
              </a:rPr>
              <a:t>وممثلي مختلف الأطراف المعنية بشؤون الشباب</a:t>
            </a:r>
            <a:endParaRPr lang="fr-FR" sz="3200" b="1" dirty="0">
              <a:solidFill>
                <a:srgbClr val="C00000"/>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id="{4BF72062-D413-497E-B5E1-ACA50FF3B803}"/>
              </a:ext>
            </a:extLst>
          </p:cNvPr>
          <p:cNvSpPr txBox="1"/>
          <p:nvPr/>
        </p:nvSpPr>
        <p:spPr>
          <a:xfrm>
            <a:off x="4211960" y="2151484"/>
            <a:ext cx="4625142" cy="2246769"/>
          </a:xfrm>
          <a:prstGeom prst="rect">
            <a:avLst/>
          </a:prstGeom>
          <a:noFill/>
        </p:spPr>
        <p:txBody>
          <a:bodyPr wrap="square" rtlCol="0">
            <a:spAutoFit/>
          </a:bodyPr>
          <a:lstStyle/>
          <a:p>
            <a:pPr algn="just" rtl="1"/>
            <a:r>
              <a:rPr lang="ar-DZ" sz="2800" dirty="0"/>
              <a:t>عبر فيها الشباب والشابات من مختلف الجهات والقطاعات عن المصاعب التي يواجهونها والتي تعيق تحقيق طموحاتهم ومشاركتهم في صنع القرار وتفعيل دورهم كقوة فاعلة للبناء ، </a:t>
            </a:r>
          </a:p>
        </p:txBody>
      </p:sp>
      <p:sp>
        <p:nvSpPr>
          <p:cNvPr id="7" name="ZoneTexte 6">
            <a:extLst>
              <a:ext uri="{FF2B5EF4-FFF2-40B4-BE49-F238E27FC236}">
                <a16:creationId xmlns:a16="http://schemas.microsoft.com/office/drawing/2014/main" id="{4361678C-CDEC-4E71-9268-A80F870ED4F5}"/>
              </a:ext>
            </a:extLst>
          </p:cNvPr>
          <p:cNvSpPr txBox="1"/>
          <p:nvPr/>
        </p:nvSpPr>
        <p:spPr>
          <a:xfrm>
            <a:off x="270631" y="4581128"/>
            <a:ext cx="8352928" cy="1815882"/>
          </a:xfrm>
          <a:prstGeom prst="rect">
            <a:avLst/>
          </a:prstGeom>
          <a:noFill/>
        </p:spPr>
        <p:txBody>
          <a:bodyPr wrap="square" rtlCol="0">
            <a:spAutoFit/>
          </a:bodyPr>
          <a:lstStyle/>
          <a:p>
            <a:pPr algn="r"/>
            <a:r>
              <a:rPr lang="ar-DZ" sz="2800" dirty="0"/>
              <a:t>حيث تفاعل ممثلو الحكومة والبرلمان مع مداخلات الشباب وعبروا عن استعدادهم لمزيد بذل الجهد والتفاعل مع التوصيات والمقترحات التي ستنبثق عن هذا اللقاء الوطني، وإلى مواصلة العمل المشترك بعد انتهاءه لتحقيق ما سيتم </a:t>
            </a:r>
            <a:r>
              <a:rPr lang="ar-DZ" sz="2800" dirty="0" err="1"/>
              <a:t>إقتراحه</a:t>
            </a:r>
            <a:r>
              <a:rPr lang="ar-DZ" sz="2800" dirty="0"/>
              <a:t> من طرف الشباب </a:t>
            </a:r>
            <a:endParaRPr lang="fr-FR" sz="2800" dirty="0"/>
          </a:p>
        </p:txBody>
      </p:sp>
      <p:pic>
        <p:nvPicPr>
          <p:cNvPr id="9" name="Image 8" descr="Une image contenant personne, intérieur, mur, assis&#10;&#10;Description générée avec un niveau de confiance très élevé">
            <a:extLst>
              <a:ext uri="{FF2B5EF4-FFF2-40B4-BE49-F238E27FC236}">
                <a16:creationId xmlns:a16="http://schemas.microsoft.com/office/drawing/2014/main" id="{955247A6-0889-4690-96CA-72D0F1236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77" y="2098152"/>
            <a:ext cx="3518126" cy="23534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85720"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95536" y="4556047"/>
            <a:ext cx="8352928" cy="2016225"/>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Arial" charset="0"/>
              <a:buNone/>
              <a:tabLst/>
              <a:defRPr/>
            </a:pPr>
            <a:endParaRPr kumimoji="0" lang="ar-TN" sz="3200" b="1" i="0" u="none" strike="noStrike" kern="1200" cap="none" spc="0" normalizeH="0" baseline="0" noProof="0" dirty="0">
              <a:ln>
                <a:noFill/>
              </a:ln>
              <a:solidFill>
                <a:schemeClr val="tx1"/>
              </a:solidFill>
              <a:effectLst/>
              <a:uLnTx/>
              <a:uFillTx/>
              <a:latin typeface="+mn-lt"/>
              <a:ea typeface="+mn-ea"/>
              <a:cs typeface="+mn-cs"/>
            </a:endParaRPr>
          </a:p>
          <a:p>
            <a:pPr lvl="0" algn="r" rtl="1"/>
            <a:r>
              <a:rPr lang="ar-DZ" sz="2800" dirty="0"/>
              <a:t>تم تقسيم الحوار على مستوى الورشات إلى أربعة محاور أساسية والتي تعتبر أهم أولويات الشأن الشبابي في تونس في هذه المرحلة :</a:t>
            </a:r>
          </a:p>
          <a:p>
            <a:pPr marL="342900" marR="0" lvl="0" indent="-342900" algn="r" defTabSz="914400" rtl="1" eaLnBrk="1" fontAlgn="auto" latinLnBrk="0" hangingPunct="1">
              <a:lnSpc>
                <a:spcPct val="100000"/>
              </a:lnSpc>
              <a:spcBef>
                <a:spcPct val="20000"/>
              </a:spcBef>
              <a:spcAft>
                <a:spcPts val="0"/>
              </a:spcAft>
              <a:buClrTx/>
              <a:buSzTx/>
              <a:buFont typeface="Arial"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ZoneTexte 4">
            <a:extLst>
              <a:ext uri="{FF2B5EF4-FFF2-40B4-BE49-F238E27FC236}">
                <a16:creationId xmlns:a16="http://schemas.microsoft.com/office/drawing/2014/main" id="{EB096644-C60A-4975-918C-E6BEAF72A043}"/>
              </a:ext>
            </a:extLst>
          </p:cNvPr>
          <p:cNvSpPr txBox="1"/>
          <p:nvPr/>
        </p:nvSpPr>
        <p:spPr>
          <a:xfrm>
            <a:off x="1403078" y="548680"/>
            <a:ext cx="6480720" cy="1938992"/>
          </a:xfrm>
          <a:prstGeom prst="rect">
            <a:avLst/>
          </a:prstGeom>
          <a:noFill/>
        </p:spPr>
        <p:txBody>
          <a:bodyPr wrap="square" rtlCol="0">
            <a:spAutoFit/>
          </a:bodyPr>
          <a:lstStyle/>
          <a:p>
            <a:pPr algn="ctr" rtl="1"/>
            <a:r>
              <a:rPr lang="ar-TN" sz="2800" b="1" dirty="0">
                <a:solidFill>
                  <a:srgbClr val="240FC3"/>
                </a:solidFill>
              </a:rPr>
              <a:t>السبت 07 اكتوبر 2017 :</a:t>
            </a:r>
            <a:r>
              <a:rPr lang="ar-DZ" sz="2800" b="1" dirty="0">
                <a:solidFill>
                  <a:srgbClr val="240FC3"/>
                </a:solidFill>
              </a:rPr>
              <a:t> </a:t>
            </a:r>
            <a:r>
              <a:rPr lang="ar-DZ" sz="2800" b="1" dirty="0"/>
              <a:t>الحصة الثالثة</a:t>
            </a:r>
          </a:p>
          <a:p>
            <a:pPr algn="ctr" rtl="1"/>
            <a:r>
              <a:rPr lang="ar-DZ" sz="2800" b="1" dirty="0"/>
              <a:t>بالمركب الشبابي بمدينة بنزرت</a:t>
            </a:r>
          </a:p>
          <a:p>
            <a:pPr algn="ctr" rtl="1"/>
            <a:endParaRPr lang="fr-FR" sz="2400" dirty="0"/>
          </a:p>
          <a:p>
            <a:pPr algn="ctr" rtl="1"/>
            <a:r>
              <a:rPr lang="ar-DZ" sz="4000" b="1" dirty="0">
                <a:solidFill>
                  <a:srgbClr val="C00000"/>
                </a:solidFill>
                <a:effectLst>
                  <a:outerShdw blurRad="38100" dist="38100" dir="2700000" algn="tl">
                    <a:srgbClr val="000000">
                      <a:alpha val="43137"/>
                    </a:srgbClr>
                  </a:outerShdw>
                </a:effectLst>
              </a:rPr>
              <a:t>أعمال الورشات</a:t>
            </a:r>
            <a:endParaRPr lang="fr-FR" sz="4000" b="1" dirty="0">
              <a:solidFill>
                <a:srgbClr val="C00000"/>
              </a:solidFill>
              <a:effectLst>
                <a:outerShdw blurRad="38100" dist="38100" dir="2700000" algn="tl">
                  <a:srgbClr val="000000">
                    <a:alpha val="43137"/>
                  </a:srgbClr>
                </a:outerShdw>
              </a:effectLst>
            </a:endParaRPr>
          </a:p>
        </p:txBody>
      </p:sp>
      <p:pic>
        <p:nvPicPr>
          <p:cNvPr id="7" name="Image 6" descr="Une image contenant ciel, extérieur, arbre, personne&#10;&#10;Description générée avec un niveau de confiance très élevé">
            <a:extLst>
              <a:ext uri="{FF2B5EF4-FFF2-40B4-BE49-F238E27FC236}">
                <a16:creationId xmlns:a16="http://schemas.microsoft.com/office/drawing/2014/main" id="{A54F2F34-976A-4F93-91FB-DB0AE721E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2" y="2612169"/>
            <a:ext cx="4035668" cy="1996240"/>
          </a:xfrm>
          <a:prstGeom prst="rect">
            <a:avLst/>
          </a:prstGeom>
        </p:spPr>
      </p:pic>
      <p:pic>
        <p:nvPicPr>
          <p:cNvPr id="9" name="Image 8" descr="Une image contenant ciel, extérieur, bâtiment, terrain&#10;&#10;Description générée avec un niveau de confiance très élevé">
            <a:extLst>
              <a:ext uri="{FF2B5EF4-FFF2-40B4-BE49-F238E27FC236}">
                <a16:creationId xmlns:a16="http://schemas.microsoft.com/office/drawing/2014/main" id="{33E20C64-455C-44AF-9E3F-F0CD4C003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049" y="2604815"/>
            <a:ext cx="3857453" cy="1998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683568" y="1052736"/>
            <a:ext cx="7848872" cy="986452"/>
          </a:xfrm>
          <a:prstGeom prst="rect">
            <a:avLst/>
          </a:prstGeom>
          <a:solidFill>
            <a:srgbClr val="002060"/>
          </a:solidFill>
          <a:scene3d>
            <a:camera prst="orthographicFront"/>
            <a:lightRig rig="threePt" dir="t"/>
          </a:scene3d>
          <a:sp3d>
            <a:bevelT w="152400" h="50800" prst="softRound"/>
          </a:sp3d>
        </p:spPr>
        <p:txBody>
          <a:bodyPr rtlCol="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4400" b="1" dirty="0">
                <a:solidFill>
                  <a:schemeClr val="bg1"/>
                </a:solidFill>
                <a:latin typeface="+mj-lt"/>
                <a:ea typeface="+mj-ea"/>
              </a:rPr>
              <a:t>الورشة الأولى : الشباب والتربية والتعليم</a:t>
            </a:r>
            <a:endParaRPr kumimoji="0" lang="fr-FR" sz="4400" b="1" i="0" u="none" strike="noStrike" kern="1200" cap="none" spc="0" normalizeH="0" baseline="0" noProof="0" dirty="0">
              <a:ln>
                <a:noFill/>
              </a:ln>
              <a:solidFill>
                <a:schemeClr val="bg1"/>
              </a:solidFill>
              <a:effectLst/>
              <a:uLnTx/>
              <a:uFillTx/>
              <a:latin typeface="+mj-lt"/>
              <a:ea typeface="+mj-ea"/>
              <a:cs typeface="+mn-cs"/>
            </a:endParaRPr>
          </a:p>
        </p:txBody>
      </p:sp>
      <p:pic>
        <p:nvPicPr>
          <p:cNvPr id="7" name="Image 6" descr="Une image contenant personne, table, assis, intérieur&#10;&#10;Description générée avec un niveau de confiance très élevé">
            <a:extLst>
              <a:ext uri="{FF2B5EF4-FFF2-40B4-BE49-F238E27FC236}">
                <a16:creationId xmlns:a16="http://schemas.microsoft.com/office/drawing/2014/main" id="{9907CC04-DCB9-4614-A2C8-B9E4A1CBF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276873"/>
            <a:ext cx="5688632" cy="39474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683568" y="1052736"/>
            <a:ext cx="7848872" cy="986452"/>
          </a:xfrm>
          <a:prstGeom prst="rect">
            <a:avLst/>
          </a:prstGeom>
          <a:solidFill>
            <a:srgbClr val="002060"/>
          </a:solidFill>
          <a:scene3d>
            <a:camera prst="orthographicFront"/>
            <a:lightRig rig="threePt" dir="t"/>
          </a:scene3d>
          <a:sp3d>
            <a:bevelT w="152400" h="50800" prst="softRound"/>
          </a:sp3d>
        </p:spPr>
        <p:txBody>
          <a:bodyPr rtlCol="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4400" b="1" dirty="0">
                <a:solidFill>
                  <a:schemeClr val="bg1"/>
                </a:solidFill>
                <a:latin typeface="+mj-lt"/>
                <a:ea typeface="+mj-ea"/>
              </a:rPr>
              <a:t>الورشة الثانية : الشباب وسوق الشغل</a:t>
            </a:r>
            <a:endParaRPr kumimoji="0" lang="fr-FR" sz="4400" b="1" i="0" u="none" strike="noStrike" kern="1200" cap="none" spc="0" normalizeH="0" baseline="0" noProof="0" dirty="0">
              <a:ln>
                <a:noFill/>
              </a:ln>
              <a:solidFill>
                <a:schemeClr val="bg1"/>
              </a:solidFill>
              <a:effectLst/>
              <a:uLnTx/>
              <a:uFillTx/>
              <a:latin typeface="+mj-lt"/>
              <a:ea typeface="+mj-ea"/>
              <a:cs typeface="+mn-cs"/>
            </a:endParaRPr>
          </a:p>
        </p:txBody>
      </p:sp>
      <p:pic>
        <p:nvPicPr>
          <p:cNvPr id="5" name="Image 4" descr="Une image contenant table, assis, personne, groupe&#10;&#10;Description générée avec un niveau de confiance très élevé">
            <a:extLst>
              <a:ext uri="{FF2B5EF4-FFF2-40B4-BE49-F238E27FC236}">
                <a16:creationId xmlns:a16="http://schemas.microsoft.com/office/drawing/2014/main" id="{CB43FC47-C81E-49B7-AC1B-5031534A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204864"/>
            <a:ext cx="5976664" cy="3998325"/>
          </a:xfrm>
          <a:prstGeom prst="rect">
            <a:avLst/>
          </a:prstGeom>
        </p:spPr>
      </p:pic>
    </p:spTree>
    <p:extLst>
      <p:ext uri="{BB962C8B-B14F-4D97-AF65-F5344CB8AC3E}">
        <p14:creationId xmlns:p14="http://schemas.microsoft.com/office/powerpoint/2010/main" val="11166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683568" y="1052735"/>
            <a:ext cx="7848872" cy="1008113"/>
          </a:xfrm>
          <a:prstGeom prst="rect">
            <a:avLst/>
          </a:prstGeom>
          <a:solidFill>
            <a:srgbClr val="002060"/>
          </a:solidFill>
          <a:scene3d>
            <a:camera prst="orthographicFront"/>
            <a:lightRig rig="threePt" dir="t"/>
          </a:scene3d>
          <a:sp3d>
            <a:bevelT w="152400" h="50800" prst="softRound"/>
          </a:sp3d>
        </p:spPr>
        <p:txBody>
          <a:bodyPr rtlCol="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4400" b="1" dirty="0">
                <a:solidFill>
                  <a:schemeClr val="bg1"/>
                </a:solidFill>
                <a:latin typeface="+mj-lt"/>
                <a:ea typeface="+mj-ea"/>
              </a:rPr>
              <a:t>الورشة الثالثة : الشباب والشأن العام</a:t>
            </a:r>
            <a:endParaRPr kumimoji="0" lang="fr-FR" sz="4400" b="1" i="0" u="none" strike="noStrike" kern="1200" cap="none" spc="0" normalizeH="0" baseline="0" noProof="0" dirty="0">
              <a:ln>
                <a:noFill/>
              </a:ln>
              <a:solidFill>
                <a:schemeClr val="bg1"/>
              </a:solidFill>
              <a:effectLst/>
              <a:uLnTx/>
              <a:uFillTx/>
              <a:latin typeface="+mj-lt"/>
              <a:ea typeface="+mj-ea"/>
              <a:cs typeface="+mn-cs"/>
            </a:endParaRPr>
          </a:p>
        </p:txBody>
      </p:sp>
      <p:pic>
        <p:nvPicPr>
          <p:cNvPr id="8" name="Image 7" descr="Une image contenant table, personne, assis, intérieur&#10;&#10;Description générée avec un niveau de confiance très élevé">
            <a:extLst>
              <a:ext uri="{FF2B5EF4-FFF2-40B4-BE49-F238E27FC236}">
                <a16:creationId xmlns:a16="http://schemas.microsoft.com/office/drawing/2014/main" id="{690E4784-FAAC-4606-A13C-399605476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188359"/>
            <a:ext cx="6228184" cy="4166315"/>
          </a:xfrm>
          <a:prstGeom prst="rect">
            <a:avLst/>
          </a:prstGeom>
        </p:spPr>
      </p:pic>
    </p:spTree>
    <p:extLst>
      <p:ext uri="{BB962C8B-B14F-4D97-AF65-F5344CB8AC3E}">
        <p14:creationId xmlns:p14="http://schemas.microsoft.com/office/powerpoint/2010/main" val="234398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647564" y="620688"/>
            <a:ext cx="7848872" cy="1440160"/>
          </a:xfrm>
          <a:prstGeom prst="rect">
            <a:avLst/>
          </a:prstGeom>
          <a:solidFill>
            <a:srgbClr val="002060"/>
          </a:solidFill>
          <a:scene3d>
            <a:camera prst="orthographicFront"/>
            <a:lightRig rig="threePt" dir="t"/>
          </a:scene3d>
          <a:sp3d>
            <a:bevelT w="152400" h="50800" prst="softRound"/>
          </a:sp3d>
        </p:spPr>
        <p:txBody>
          <a:bodyPr rtlCol="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4400" b="1" dirty="0">
                <a:solidFill>
                  <a:schemeClr val="bg1"/>
                </a:solidFill>
                <a:latin typeface="+mj-lt"/>
                <a:ea typeface="+mj-ea"/>
              </a:rPr>
              <a:t>الورشة الرابعة : الشباب والوقاية من التطرف العنيف</a:t>
            </a:r>
            <a:endParaRPr kumimoji="0" lang="fr-FR" sz="4400" b="1" i="0" u="none" strike="noStrike" kern="1200" cap="none" spc="0" normalizeH="0" baseline="0" noProof="0" dirty="0">
              <a:ln>
                <a:noFill/>
              </a:ln>
              <a:solidFill>
                <a:schemeClr val="bg1"/>
              </a:solidFill>
              <a:effectLst/>
              <a:uLnTx/>
              <a:uFillTx/>
              <a:latin typeface="+mj-lt"/>
              <a:ea typeface="+mj-ea"/>
              <a:cs typeface="+mn-cs"/>
            </a:endParaRPr>
          </a:p>
        </p:txBody>
      </p:sp>
      <p:pic>
        <p:nvPicPr>
          <p:cNvPr id="5" name="Image 4" descr="Une image contenant personne, intérieur, mur, table&#10;&#10;Description générée avec un niveau de confiance très élevé">
            <a:extLst>
              <a:ext uri="{FF2B5EF4-FFF2-40B4-BE49-F238E27FC236}">
                <a16:creationId xmlns:a16="http://schemas.microsoft.com/office/drawing/2014/main" id="{D8D6A5BF-A5DD-4CBD-8712-230A1E0F4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204864"/>
            <a:ext cx="6048672" cy="4176464"/>
          </a:xfrm>
          <a:prstGeom prst="rect">
            <a:avLst/>
          </a:prstGeom>
        </p:spPr>
      </p:pic>
    </p:spTree>
    <p:extLst>
      <p:ext uri="{BB962C8B-B14F-4D97-AF65-F5344CB8AC3E}">
        <p14:creationId xmlns:p14="http://schemas.microsoft.com/office/powerpoint/2010/main" val="117770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33265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051720" y="3126825"/>
            <a:ext cx="3643338" cy="1015663"/>
          </a:xfrm>
          <a:prstGeom prst="rect">
            <a:avLst/>
          </a:prstGeom>
          <a:noFill/>
        </p:spPr>
        <p:txBody>
          <a:bodyPr wrap="square" rtlCol="0">
            <a:spAutoFit/>
          </a:bodyPr>
          <a:lstStyle/>
          <a:p>
            <a:endParaRPr lang="fr-FR" sz="6000" b="1" dirty="0">
              <a:solidFill>
                <a:srgbClr val="FF0000"/>
              </a:solidFill>
            </a:endParaRPr>
          </a:p>
        </p:txBody>
      </p:sp>
      <p:sp>
        <p:nvSpPr>
          <p:cNvPr id="5" name="ZoneTexte 4"/>
          <p:cNvSpPr txBox="1"/>
          <p:nvPr/>
        </p:nvSpPr>
        <p:spPr>
          <a:xfrm>
            <a:off x="1531309" y="2703395"/>
            <a:ext cx="6224256" cy="2185214"/>
          </a:xfrm>
          <a:prstGeom prst="rect">
            <a:avLst/>
          </a:prstGeom>
          <a:noFill/>
        </p:spPr>
        <p:txBody>
          <a:bodyPr wrap="square" rtlCol="0">
            <a:spAutoFit/>
            <a:scene3d>
              <a:camera prst="orthographicFront"/>
              <a:lightRig rig="threePt" dir="t"/>
            </a:scene3d>
            <a:sp3d extrusionH="57150">
              <a:bevelT w="57150" h="38100" prst="hardEdge"/>
            </a:sp3d>
          </a:bodyPr>
          <a:lstStyle/>
          <a:p>
            <a:pPr algn="ctr" rtl="1"/>
            <a:r>
              <a:rPr lang="ar-DZ" sz="4400" b="1" dirty="0">
                <a:effectLst>
                  <a:outerShdw blurRad="50800" dist="50800" dir="5400000" sx="29000" sy="29000" algn="ctr" rotWithShape="0">
                    <a:srgbClr val="000000">
                      <a:alpha val="43137"/>
                    </a:srgbClr>
                  </a:outerShdw>
                </a:effectLst>
                <a:cs typeface="+mj-cs"/>
              </a:rPr>
              <a:t>الملتقى الوطني للشباب</a:t>
            </a:r>
          </a:p>
          <a:p>
            <a:pPr algn="ctr" rtl="1"/>
            <a:r>
              <a:rPr lang="ar-DZ" sz="4400" b="1" dirty="0">
                <a:effectLst>
                  <a:outerShdw blurRad="50800" dist="50800" dir="5400000" sx="29000" sy="29000" algn="ctr" rotWithShape="0">
                    <a:srgbClr val="000000">
                      <a:alpha val="43137"/>
                    </a:srgbClr>
                  </a:outerShdw>
                </a:effectLst>
                <a:cs typeface="+mj-cs"/>
              </a:rPr>
              <a:t>ودوره في بناء </a:t>
            </a:r>
            <a:r>
              <a:rPr lang="ar-DZ" sz="4800" b="1" dirty="0">
                <a:effectLst>
                  <a:outerShdw blurRad="50800" dist="50800" dir="5400000" sx="29000" sy="29000" algn="ctr" rotWithShape="0">
                    <a:srgbClr val="000000">
                      <a:alpha val="43137"/>
                    </a:srgbClr>
                  </a:outerShdw>
                </a:effectLst>
                <a:cs typeface="+mj-cs"/>
              </a:rPr>
              <a:t>السلام</a:t>
            </a:r>
            <a:r>
              <a:rPr lang="ar-DZ" sz="4400" b="1" dirty="0">
                <a:effectLst>
                  <a:outerShdw blurRad="50800" dist="50800" dir="5400000" sx="29000" sy="29000" algn="ctr" rotWithShape="0">
                    <a:srgbClr val="000000">
                      <a:alpha val="43137"/>
                    </a:srgbClr>
                  </a:outerShdw>
                </a:effectLst>
                <a:cs typeface="+mj-cs"/>
              </a:rPr>
              <a:t> المستدام المحلي والدولي</a:t>
            </a:r>
            <a:endParaRPr lang="fr-FR" sz="4400" b="1" dirty="0">
              <a:effectLst>
                <a:outerShdw blurRad="50800" dist="50800" dir="5400000" sx="29000" sy="29000" algn="ctr" rotWithShape="0">
                  <a:srgbClr val="000000">
                    <a:alpha val="43137"/>
                  </a:srgbClr>
                </a:outerShdw>
              </a:effectLst>
              <a:cs typeface="+mj-cs"/>
            </a:endParaRPr>
          </a:p>
        </p:txBody>
      </p:sp>
      <p:pic>
        <p:nvPicPr>
          <p:cNvPr id="7" name="Image 6">
            <a:extLst>
              <a:ext uri="{FF2B5EF4-FFF2-40B4-BE49-F238E27FC236}">
                <a16:creationId xmlns:a16="http://schemas.microsoft.com/office/drawing/2014/main" id="{237FCB3A-5AB2-42AB-B918-903313894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67342"/>
            <a:ext cx="2848138" cy="1300077"/>
          </a:xfrm>
          <a:prstGeom prst="rect">
            <a:avLst/>
          </a:prstGeom>
        </p:spPr>
      </p:pic>
      <p:pic>
        <p:nvPicPr>
          <p:cNvPr id="9" name="Image 8">
            <a:extLst>
              <a:ext uri="{FF2B5EF4-FFF2-40B4-BE49-F238E27FC236}">
                <a16:creationId xmlns:a16="http://schemas.microsoft.com/office/drawing/2014/main" id="{E583C73C-BD94-4863-B61D-DD2C73106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514" y="506350"/>
            <a:ext cx="1684598" cy="1819981"/>
          </a:xfrm>
          <a:prstGeom prst="rect">
            <a:avLst/>
          </a:prstGeom>
        </p:spPr>
      </p:pic>
      <p:pic>
        <p:nvPicPr>
          <p:cNvPr id="11" name="Image 10" descr="Une image contenant clipart&#10;&#10;Description générée avec un niveau de confiance très élevé">
            <a:extLst>
              <a:ext uri="{FF2B5EF4-FFF2-40B4-BE49-F238E27FC236}">
                <a16:creationId xmlns:a16="http://schemas.microsoft.com/office/drawing/2014/main" id="{1C36719C-6799-4CFD-A0F5-4B86E87F4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609081"/>
            <a:ext cx="1547838" cy="1019719"/>
          </a:xfrm>
          <a:prstGeom prst="rect">
            <a:avLst/>
          </a:prstGeom>
        </p:spPr>
      </p:pic>
      <p:sp>
        <p:nvSpPr>
          <p:cNvPr id="13" name="ZoneTexte 12">
            <a:extLst>
              <a:ext uri="{FF2B5EF4-FFF2-40B4-BE49-F238E27FC236}">
                <a16:creationId xmlns:a16="http://schemas.microsoft.com/office/drawing/2014/main" id="{E3BEAFF3-2D9B-417B-8749-91B38E166A6D}"/>
              </a:ext>
            </a:extLst>
          </p:cNvPr>
          <p:cNvSpPr txBox="1"/>
          <p:nvPr/>
        </p:nvSpPr>
        <p:spPr>
          <a:xfrm>
            <a:off x="2483768" y="5312039"/>
            <a:ext cx="4320480" cy="830997"/>
          </a:xfrm>
          <a:prstGeom prst="rect">
            <a:avLst/>
          </a:prstGeom>
          <a:noFill/>
        </p:spPr>
        <p:txBody>
          <a:bodyPr wrap="square" rtlCol="0">
            <a:spAutoFit/>
          </a:bodyPr>
          <a:lstStyle/>
          <a:p>
            <a:pPr algn="ctr" rtl="1"/>
            <a:r>
              <a:rPr lang="ar-DZ" sz="2400" b="1" i="1" dirty="0">
                <a:solidFill>
                  <a:srgbClr val="240FC3"/>
                </a:solidFill>
              </a:rPr>
              <a:t>يومي </a:t>
            </a:r>
            <a:r>
              <a:rPr lang="fr-FR" sz="2400" b="1" i="1" dirty="0">
                <a:solidFill>
                  <a:srgbClr val="240FC3"/>
                </a:solidFill>
              </a:rPr>
              <a:t>07</a:t>
            </a:r>
            <a:r>
              <a:rPr lang="ar-DZ" sz="2400" b="1" i="1" dirty="0">
                <a:solidFill>
                  <a:srgbClr val="240FC3"/>
                </a:solidFill>
              </a:rPr>
              <a:t> و </a:t>
            </a:r>
            <a:r>
              <a:rPr lang="fr-FR" sz="2400" b="1" i="1" dirty="0">
                <a:solidFill>
                  <a:srgbClr val="240FC3"/>
                </a:solidFill>
              </a:rPr>
              <a:t>08</a:t>
            </a:r>
            <a:r>
              <a:rPr lang="ar-DZ" sz="2400" b="1" i="1" dirty="0">
                <a:solidFill>
                  <a:srgbClr val="240FC3"/>
                </a:solidFill>
              </a:rPr>
              <a:t> أكتوبر </a:t>
            </a:r>
            <a:r>
              <a:rPr lang="fr-FR" sz="2400" b="1" i="1" dirty="0">
                <a:solidFill>
                  <a:srgbClr val="240FC3"/>
                </a:solidFill>
              </a:rPr>
              <a:t>2017</a:t>
            </a:r>
          </a:p>
          <a:p>
            <a:pPr algn="ctr" rtl="1"/>
            <a:r>
              <a:rPr lang="ar-DZ" sz="2400" b="1" i="1" dirty="0">
                <a:solidFill>
                  <a:srgbClr val="240FC3"/>
                </a:solidFill>
              </a:rPr>
              <a:t>تونس</a:t>
            </a:r>
            <a:endParaRPr lang="fr-FR" sz="2400" b="1" i="1" dirty="0">
              <a:solidFill>
                <a:srgbClr val="240FC3"/>
              </a:solidFill>
            </a:endParaRPr>
          </a:p>
        </p:txBody>
      </p:sp>
      <p:sp>
        <p:nvSpPr>
          <p:cNvPr id="14" name="ZoneTexte 13">
            <a:extLst>
              <a:ext uri="{FF2B5EF4-FFF2-40B4-BE49-F238E27FC236}">
                <a16:creationId xmlns:a16="http://schemas.microsoft.com/office/drawing/2014/main" id="{C161260C-7A75-4240-B47E-893B17635D46}"/>
              </a:ext>
            </a:extLst>
          </p:cNvPr>
          <p:cNvSpPr txBox="1"/>
          <p:nvPr/>
        </p:nvSpPr>
        <p:spPr>
          <a:xfrm>
            <a:off x="6426039" y="1628800"/>
            <a:ext cx="1872208" cy="461665"/>
          </a:xfrm>
          <a:prstGeom prst="rect">
            <a:avLst/>
          </a:prstGeom>
          <a:noFill/>
        </p:spPr>
        <p:txBody>
          <a:bodyPr wrap="square" rtlCol="0">
            <a:spAutoFit/>
          </a:bodyPr>
          <a:lstStyle/>
          <a:p>
            <a:pPr algn="ctr" rtl="1"/>
            <a:r>
              <a:rPr lang="ar-DZ" sz="1200" b="1" dirty="0"/>
              <a:t>الجمهورية التونسية</a:t>
            </a:r>
          </a:p>
          <a:p>
            <a:pPr algn="ctr" rtl="1"/>
            <a:r>
              <a:rPr lang="ar-DZ" sz="1200" b="1" dirty="0"/>
              <a:t>وزارة شؤون الشباب والرياضة </a:t>
            </a:r>
            <a:endParaRPr lang="fr-FR"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2"/>
          <p:cNvSpPr txBox="1">
            <a:spLocks/>
          </p:cNvSpPr>
          <p:nvPr/>
        </p:nvSpPr>
        <p:spPr>
          <a:xfrm>
            <a:off x="323528" y="692697"/>
            <a:ext cx="8229600" cy="2160240"/>
          </a:xfrm>
          <a:prstGeom prst="rect">
            <a:avLst/>
          </a:prstGeom>
        </p:spPr>
        <p:txBody>
          <a:bodyPr/>
          <a:lstStyle/>
          <a:p>
            <a:pPr algn="r" rtl="1"/>
            <a:r>
              <a:rPr kumimoji="0" lang="fr-FR" sz="3200" b="0" i="0" u="none" strike="noStrike" kern="1200" cap="none" spc="0" normalizeH="0" baseline="0" noProof="0" dirty="0">
                <a:ln>
                  <a:noFill/>
                </a:ln>
                <a:solidFill>
                  <a:schemeClr val="tx1"/>
                </a:solidFill>
                <a:effectLst/>
                <a:uLnTx/>
                <a:uFillTx/>
                <a:latin typeface="+mn-lt"/>
                <a:ea typeface="+mn-ea"/>
                <a:cs typeface="+mn-cs"/>
              </a:rPr>
              <a:t> </a:t>
            </a:r>
            <a:r>
              <a:rPr lang="ar-DZ" sz="2800" dirty="0"/>
              <a:t>تواصلت أعمال ورشات اليوم الأول على امتداد حصتين، </a:t>
            </a:r>
            <a:r>
              <a:rPr lang="ar-TN" sz="2800" dirty="0"/>
              <a:t>تم </a:t>
            </a:r>
            <a:r>
              <a:rPr lang="ar-DZ" sz="2800" dirty="0"/>
              <a:t>في بدايتها </a:t>
            </a:r>
            <a:r>
              <a:rPr lang="ar-TN" sz="2800" dirty="0"/>
              <a:t>التصويت على اختيار مقرر لكل ورشة لتدوين المداخلات إلى جانب المسير مع </a:t>
            </a:r>
            <a:r>
              <a:rPr lang="ar-TN" sz="2800" dirty="0" err="1"/>
              <a:t>الإلتزام</a:t>
            </a:r>
            <a:r>
              <a:rPr lang="ar-TN" sz="2800" dirty="0"/>
              <a:t> بالمساواة بين الشباب والشابات.</a:t>
            </a:r>
            <a:endParaRPr lang="ar-DZ" sz="2800" dirty="0"/>
          </a:p>
          <a:p>
            <a:pPr algn="r" rtl="1"/>
            <a:endParaRPr lang="ar-DZ" sz="2800" dirty="0"/>
          </a:p>
          <a:p>
            <a:pPr algn="r" rtl="1"/>
            <a:endParaRPr lang="ar-DZ" sz="2800" dirty="0"/>
          </a:p>
          <a:p>
            <a:pPr algn="r" rtl="1"/>
            <a:endParaRPr lang="ar-DZ" sz="2800" dirty="0"/>
          </a:p>
          <a:p>
            <a:pPr algn="r" rtl="1"/>
            <a:endParaRPr lang="ar-DZ" sz="2800" dirty="0"/>
          </a:p>
          <a:p>
            <a:pPr algn="r" rtl="1"/>
            <a:endParaRPr lang="ar-DZ" sz="2800" dirty="0"/>
          </a:p>
          <a:p>
            <a:pPr algn="r" rtl="1"/>
            <a:endParaRPr lang="ar-DZ" sz="2800" dirty="0"/>
          </a:p>
          <a:p>
            <a:pPr algn="r" rtl="1"/>
            <a:endParaRPr lang="ar-DZ" sz="2800" dirty="0"/>
          </a:p>
          <a:p>
            <a:pPr algn="r" rtl="1"/>
            <a:endParaRPr lang="ar-DZ" sz="2800" dirty="0"/>
          </a:p>
          <a:p>
            <a:pPr algn="r" rtl="1"/>
            <a:endParaRPr lang="fr-FR" sz="2800" dirty="0"/>
          </a:p>
          <a:p>
            <a:pPr algn="r" rtl="1"/>
            <a:r>
              <a:rPr lang="ar-TN" sz="2800" dirty="0"/>
              <a:t>أقام المشاركون بغرف مبيت المركز الشبابي ببنزرت.</a:t>
            </a:r>
            <a:endParaRPr lang="fr-FR" sz="2800" dirty="0"/>
          </a:p>
          <a:p>
            <a:pPr marR="0" lvl="0" algn="just" defTabSz="914400" rtl="1" eaLnBrk="1" fontAlgn="auto" latinLnBrk="0" hangingPunct="1">
              <a:lnSpc>
                <a:spcPct val="150000"/>
              </a:lnSpc>
              <a:spcBef>
                <a:spcPct val="20000"/>
              </a:spcBef>
              <a:spcAft>
                <a:spcPts val="0"/>
              </a:spcAft>
              <a:buClrTx/>
              <a:buSzTx/>
              <a:tabLst/>
              <a:defRPr/>
            </a:pPr>
            <a:r>
              <a:rPr kumimoji="0" lang="ar-TN" sz="3200" b="1" i="0" u="none" strike="noStrike" kern="1200" cap="none" spc="0" normalizeH="0" baseline="0" noProof="0" dirty="0">
                <a:ln>
                  <a:noFill/>
                </a:ln>
                <a:solidFill>
                  <a:schemeClr val="tx1"/>
                </a:solidFill>
                <a:effectLst/>
                <a:uLnTx/>
                <a:uFillTx/>
                <a:latin typeface="+mn-lt"/>
                <a:ea typeface="+mn-ea"/>
                <a:cs typeface="+mn-cs"/>
              </a:rPr>
              <a:t> </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 6" descr="Une image contenant personne, intérieur, homme, mur&#10;&#10;Description générée avec un niveau de confiance très élevé">
            <a:extLst>
              <a:ext uri="{FF2B5EF4-FFF2-40B4-BE49-F238E27FC236}">
                <a16:creationId xmlns:a16="http://schemas.microsoft.com/office/drawing/2014/main" id="{F4DD5DFA-2684-4A94-BA5F-FC0A2E6F0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4876">
            <a:off x="520690" y="3753725"/>
            <a:ext cx="2981914" cy="1994737"/>
          </a:xfrm>
          <a:prstGeom prst="rect">
            <a:avLst/>
          </a:prstGeom>
        </p:spPr>
      </p:pic>
      <p:pic>
        <p:nvPicPr>
          <p:cNvPr id="9" name="Image 8" descr="Une image contenant personne, mur, intérieur, femme&#10;&#10;Description générée avec un niveau de confiance très élevé">
            <a:extLst>
              <a:ext uri="{FF2B5EF4-FFF2-40B4-BE49-F238E27FC236}">
                <a16:creationId xmlns:a16="http://schemas.microsoft.com/office/drawing/2014/main" id="{B78D64B2-357A-49B6-BC7D-D1D02B41C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811">
            <a:off x="5338890" y="4008438"/>
            <a:ext cx="2742051" cy="1834282"/>
          </a:xfrm>
          <a:prstGeom prst="rect">
            <a:avLst/>
          </a:prstGeom>
        </p:spPr>
      </p:pic>
      <p:pic>
        <p:nvPicPr>
          <p:cNvPr id="11" name="Image 10" descr="Une image contenant personne, table&#10;&#10;Description générée avec un niveau de confiance élevé">
            <a:extLst>
              <a:ext uri="{FF2B5EF4-FFF2-40B4-BE49-F238E27FC236}">
                <a16:creationId xmlns:a16="http://schemas.microsoft.com/office/drawing/2014/main" id="{B4C12895-3BBA-4A1D-A32A-EBDD2A0F1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0238" y="2766171"/>
            <a:ext cx="2871416" cy="1920820"/>
          </a:xfrm>
          <a:prstGeom prst="rect">
            <a:avLst/>
          </a:prstGeom>
        </p:spPr>
      </p:pic>
      <p:pic>
        <p:nvPicPr>
          <p:cNvPr id="13" name="Image 12" descr="Une image contenant personne, femme, table, mur&#10;&#10;Description générée avec un niveau de confiance très élevé">
            <a:extLst>
              <a:ext uri="{FF2B5EF4-FFF2-40B4-BE49-F238E27FC236}">
                <a16:creationId xmlns:a16="http://schemas.microsoft.com/office/drawing/2014/main" id="{B8B16745-C04C-49F1-AB4B-2D4CFDB324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6246">
            <a:off x="476858" y="1901663"/>
            <a:ext cx="2468218" cy="1651103"/>
          </a:xfrm>
          <a:prstGeom prst="rect">
            <a:avLst/>
          </a:prstGeom>
        </p:spPr>
      </p:pic>
      <p:pic>
        <p:nvPicPr>
          <p:cNvPr id="15" name="Image 14" descr="Une image contenant personne, table, intérieur, assis&#10;&#10;Description générée avec un niveau de confiance très élevé">
            <a:extLst>
              <a:ext uri="{FF2B5EF4-FFF2-40B4-BE49-F238E27FC236}">
                <a16:creationId xmlns:a16="http://schemas.microsoft.com/office/drawing/2014/main" id="{DE9E8174-CB73-45AD-A5ED-18875388F5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9949" y="2262522"/>
            <a:ext cx="2311474" cy="1546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268905" y="3721088"/>
            <a:ext cx="8606190" cy="4039577"/>
          </a:xfrm>
          <a:prstGeom prst="rect">
            <a:avLst/>
          </a:prstGeom>
        </p:spPr>
        <p:txBody>
          <a:bodyPr/>
          <a:lstStyle/>
          <a:p>
            <a:pPr algn="just" rtl="1"/>
            <a:r>
              <a:rPr kumimoji="0" lang="ar-TN" sz="3200" b="0" i="0" u="none" strike="noStrike" kern="1200" cap="none" spc="0" normalizeH="0" baseline="0" noProof="0" dirty="0">
                <a:ln>
                  <a:noFill/>
                </a:ln>
                <a:solidFill>
                  <a:schemeClr val="tx1"/>
                </a:solidFill>
                <a:effectLst/>
                <a:uLnTx/>
                <a:uFillTx/>
                <a:latin typeface="+mn-lt"/>
                <a:ea typeface="+mn-ea"/>
                <a:cs typeface="+mn-cs"/>
              </a:rPr>
              <a:t> </a:t>
            </a:r>
            <a:r>
              <a:rPr lang="ar-TN" sz="2800" dirty="0"/>
              <a:t>تواصلت أعمال الورشات لليوم الثاني على التوالي ، حيث </a:t>
            </a:r>
            <a:r>
              <a:rPr lang="ar-DZ" sz="2800" dirty="0"/>
              <a:t>امتدت طيلة الفترة الصباحية</a:t>
            </a:r>
            <a:r>
              <a:rPr lang="ar-TN" sz="2800" dirty="0"/>
              <a:t>، قام خلالها المشاركون بترتيب المقترحات حسب الأولويات و صياغتها في شكل نقاط تمثل التوصيات </a:t>
            </a:r>
            <a:r>
              <a:rPr lang="ar-DZ" sz="2800" dirty="0"/>
              <a:t>ثم </a:t>
            </a:r>
            <a:r>
              <a:rPr lang="ar-TN" sz="2800" dirty="0"/>
              <a:t>قام المشاركون</a:t>
            </a:r>
            <a:r>
              <a:rPr lang="ar-DZ" sz="2800" dirty="0"/>
              <a:t> بكل ورشة</a:t>
            </a:r>
            <a:r>
              <a:rPr lang="ar-TN" sz="2800" dirty="0"/>
              <a:t> بتلاوة مخرجات أعمال كل ورشة من الورشات الأربعة وتدوين المداخلات لتنقيحها بمقترحات باقي المشاركين</a:t>
            </a:r>
            <a:r>
              <a:rPr lang="ar-DZ" sz="2800" dirty="0"/>
              <a:t> ،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ZoneTexte 4">
            <a:extLst>
              <a:ext uri="{FF2B5EF4-FFF2-40B4-BE49-F238E27FC236}">
                <a16:creationId xmlns:a16="http://schemas.microsoft.com/office/drawing/2014/main" id="{F5697F20-FF23-40E8-B270-5566987C98E4}"/>
              </a:ext>
            </a:extLst>
          </p:cNvPr>
          <p:cNvSpPr txBox="1"/>
          <p:nvPr/>
        </p:nvSpPr>
        <p:spPr>
          <a:xfrm>
            <a:off x="971600" y="548680"/>
            <a:ext cx="7344816" cy="3170099"/>
          </a:xfrm>
          <a:prstGeom prst="rect">
            <a:avLst/>
          </a:prstGeom>
          <a:noFill/>
        </p:spPr>
        <p:txBody>
          <a:bodyPr wrap="square" rtlCol="0">
            <a:spAutoFit/>
          </a:bodyPr>
          <a:lstStyle/>
          <a:p>
            <a:pPr algn="ctr" rtl="1"/>
            <a:r>
              <a:rPr lang="ar-TN" sz="2800" b="1" dirty="0">
                <a:solidFill>
                  <a:srgbClr val="240FC3"/>
                </a:solidFill>
              </a:rPr>
              <a:t>ال</a:t>
            </a:r>
            <a:r>
              <a:rPr lang="ar-DZ" sz="2800" b="1" dirty="0">
                <a:solidFill>
                  <a:srgbClr val="240FC3"/>
                </a:solidFill>
              </a:rPr>
              <a:t>أحد</a:t>
            </a:r>
            <a:r>
              <a:rPr lang="ar-TN" sz="2800" b="1" dirty="0">
                <a:solidFill>
                  <a:srgbClr val="240FC3"/>
                </a:solidFill>
              </a:rPr>
              <a:t> </a:t>
            </a:r>
            <a:r>
              <a:rPr lang="fr-FR" sz="2800" b="1" dirty="0">
                <a:solidFill>
                  <a:srgbClr val="240FC3"/>
                </a:solidFill>
              </a:rPr>
              <a:t>08</a:t>
            </a:r>
            <a:r>
              <a:rPr lang="ar-TN" sz="2800" b="1" dirty="0">
                <a:solidFill>
                  <a:srgbClr val="240FC3"/>
                </a:solidFill>
              </a:rPr>
              <a:t> </a:t>
            </a:r>
            <a:r>
              <a:rPr lang="ar-DZ" sz="2800" b="1" dirty="0">
                <a:solidFill>
                  <a:srgbClr val="240FC3"/>
                </a:solidFill>
              </a:rPr>
              <a:t>أ</a:t>
            </a:r>
            <a:r>
              <a:rPr lang="ar-TN" sz="2800" b="1" dirty="0">
                <a:solidFill>
                  <a:srgbClr val="240FC3"/>
                </a:solidFill>
              </a:rPr>
              <a:t>كتوبر 2017 </a:t>
            </a:r>
            <a:endParaRPr lang="ar-DZ" sz="2800" b="1" dirty="0"/>
          </a:p>
          <a:p>
            <a:pPr algn="ctr" rtl="1"/>
            <a:r>
              <a:rPr lang="ar-DZ" sz="2800" b="1" dirty="0"/>
              <a:t>بالمركب الشبابي بمدينة بنزرت</a:t>
            </a:r>
          </a:p>
          <a:p>
            <a:pPr algn="ctr" rtl="1"/>
            <a:endParaRPr lang="ar-DZ" sz="2800" b="1" dirty="0"/>
          </a:p>
          <a:p>
            <a:pPr algn="ctr" rtl="1"/>
            <a:endParaRPr lang="fr-FR" sz="1600" dirty="0"/>
          </a:p>
          <a:p>
            <a:pPr algn="ctr" rtl="1"/>
            <a:r>
              <a:rPr lang="ar-DZ" sz="3600" b="1" dirty="0">
                <a:solidFill>
                  <a:srgbClr val="C00000"/>
                </a:solidFill>
                <a:effectLst>
                  <a:outerShdw blurRad="38100" dist="38100" dir="2700000" algn="tl">
                    <a:srgbClr val="000000">
                      <a:alpha val="43137"/>
                    </a:srgbClr>
                  </a:outerShdw>
                </a:effectLst>
              </a:rPr>
              <a:t>مواصلة أعمال الورشات</a:t>
            </a:r>
          </a:p>
          <a:p>
            <a:pPr algn="ctr" rtl="1"/>
            <a:r>
              <a:rPr lang="ar-DZ" sz="3600" b="1" dirty="0">
                <a:solidFill>
                  <a:srgbClr val="C00000"/>
                </a:solidFill>
                <a:effectLst>
                  <a:outerShdw blurRad="38100" dist="38100" dir="2700000" algn="tl">
                    <a:srgbClr val="000000">
                      <a:alpha val="43137"/>
                    </a:srgbClr>
                  </a:outerShdw>
                </a:effectLst>
              </a:rPr>
              <a:t>وصياغة إعلان تونس للشباب</a:t>
            </a:r>
          </a:p>
          <a:p>
            <a:pPr algn="ctr" rtl="1"/>
            <a:endParaRPr lang="fr-FR" sz="28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457200" y="620688"/>
            <a:ext cx="8229600" cy="5411788"/>
          </a:xfrm>
          <a:prstGeom prst="rect">
            <a:avLst/>
          </a:prstGeom>
        </p:spPr>
        <p:txBody>
          <a:bodyPr/>
          <a:lstStyle/>
          <a:p>
            <a:pPr algn="just" rtl="1"/>
            <a:r>
              <a:rPr lang="ar-DZ" sz="3200" dirty="0"/>
              <a:t>قام المشاركون بتأطير من </a:t>
            </a:r>
            <a:r>
              <a:rPr lang="ar-DZ" sz="3200" dirty="0" err="1"/>
              <a:t>المؤطر</a:t>
            </a:r>
            <a:r>
              <a:rPr lang="ar-DZ" sz="3200" dirty="0"/>
              <a:t> العام للملتقى بصياغتها </a:t>
            </a:r>
            <a:r>
              <a:rPr lang="ar-TN" sz="3200" dirty="0"/>
              <a:t>استنادا على التوصيات التي أفرزتها أعمال الورشات</a:t>
            </a:r>
            <a:r>
              <a:rPr lang="ar-DZ" sz="3200" dirty="0"/>
              <a:t> في شكل وثيقة :</a:t>
            </a:r>
          </a:p>
          <a:p>
            <a:pPr marL="342900" marR="0" lvl="0" indent="-342900" algn="just" defTabSz="914400" rtl="1" eaLnBrk="1" fontAlgn="auto" latinLnBrk="0" hangingPunct="1">
              <a:lnSpc>
                <a:spcPct val="200000"/>
              </a:lnSpc>
              <a:spcBef>
                <a:spcPct val="20000"/>
              </a:spcBef>
              <a:spcAft>
                <a:spcPts val="0"/>
              </a:spcAft>
              <a:buClrTx/>
              <a:buSzTx/>
              <a:buFont typeface="Wingdings" pitchFamily="2" charset="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re 1">
            <a:extLst>
              <a:ext uri="{FF2B5EF4-FFF2-40B4-BE49-F238E27FC236}">
                <a16:creationId xmlns:a16="http://schemas.microsoft.com/office/drawing/2014/main" id="{648A9C7C-96C6-4E12-8580-ED378847666C}"/>
              </a:ext>
            </a:extLst>
          </p:cNvPr>
          <p:cNvSpPr txBox="1">
            <a:spLocks/>
          </p:cNvSpPr>
          <p:nvPr/>
        </p:nvSpPr>
        <p:spPr>
          <a:xfrm>
            <a:off x="575556" y="2204864"/>
            <a:ext cx="7992888" cy="1404156"/>
          </a:xfrm>
          <a:prstGeom prst="rect">
            <a:avLst/>
          </a:prstGeom>
          <a:solidFill>
            <a:srgbClr val="CC0000"/>
          </a:solidFill>
          <a:scene3d>
            <a:camera prst="orthographicFront"/>
            <a:lightRig rig="threePt" dir="t"/>
          </a:scene3d>
          <a:sp3d>
            <a:bevelT w="152400" h="50800" prst="softRound"/>
          </a:sp3d>
        </p:spPr>
        <p:txBody>
          <a:bodyPr rtlCol="0">
            <a:noAutofit/>
          </a:bodyPr>
          <a:lstStyle/>
          <a:p>
            <a:pPr lvl="0" algn="ctr">
              <a:spcBef>
                <a:spcPct val="0"/>
              </a:spcBef>
              <a:defRPr/>
            </a:pPr>
            <a:r>
              <a:rPr lang="ar-DZ" sz="4000" b="1" dirty="0">
                <a:solidFill>
                  <a:schemeClr val="bg1"/>
                </a:solidFill>
                <a:latin typeface="+mj-lt"/>
                <a:ea typeface="+mj-ea"/>
              </a:rPr>
              <a:t>إعلان تونس للشباب</a:t>
            </a:r>
          </a:p>
          <a:p>
            <a:pPr lvl="0" algn="ctr">
              <a:spcBef>
                <a:spcPct val="0"/>
              </a:spcBef>
              <a:defRPr/>
            </a:pPr>
            <a:r>
              <a:rPr kumimoji="0" lang="ar-DZ" sz="4000" b="1" i="0" u="none" strike="noStrike" kern="1200" cap="none" spc="0" normalizeH="0" baseline="0" noProof="0" dirty="0">
                <a:ln>
                  <a:noFill/>
                </a:ln>
                <a:solidFill>
                  <a:schemeClr val="bg1"/>
                </a:solidFill>
                <a:effectLst/>
                <a:uLnTx/>
                <a:uFillTx/>
                <a:latin typeface="+mj-lt"/>
                <a:ea typeface="+mj-ea"/>
                <a:cs typeface="+mn-cs"/>
              </a:rPr>
              <a:t>ودور</a:t>
            </a:r>
            <a:r>
              <a:rPr lang="ar-DZ" sz="4000" b="1" dirty="0">
                <a:solidFill>
                  <a:schemeClr val="bg1"/>
                </a:solidFill>
                <a:latin typeface="+mj-lt"/>
                <a:ea typeface="+mj-ea"/>
              </a:rPr>
              <a:t>ه في بناء السلام المحلي والعالمي</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pic>
        <p:nvPicPr>
          <p:cNvPr id="7" name="Image 6" descr="Une image contenant personne, gens, posant, avant&#10;&#10;Description générée avec un niveau de confiance élevé">
            <a:extLst>
              <a:ext uri="{FF2B5EF4-FFF2-40B4-BE49-F238E27FC236}">
                <a16:creationId xmlns:a16="http://schemas.microsoft.com/office/drawing/2014/main" id="{21C03091-6698-4946-B477-7C244484F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640386"/>
            <a:ext cx="7416824" cy="2727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3954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23528" y="615950"/>
            <a:ext cx="8229600" cy="5626100"/>
          </a:xfrm>
          <a:prstGeom prst="rect">
            <a:avLst/>
          </a:prstGeom>
        </p:spPr>
        <p:txBody>
          <a:bodyPr/>
          <a:lstStyle/>
          <a:p>
            <a:pPr lvl="0" algn="just" rtl="1">
              <a:spcBef>
                <a:spcPct val="20000"/>
              </a:spcBef>
              <a:defRPr/>
            </a:pPr>
            <a:r>
              <a:rPr lang="ar-TN" sz="3200" dirty="0"/>
              <a:t>تتم متابعة مخرجات الملتقى الوطني للشباب من طرف جمعية رؤية حرة، وذلك بإرسال وثيقة  </a:t>
            </a:r>
            <a:r>
              <a:rPr lang="ar-TN" sz="3200" b="1" dirty="0">
                <a:solidFill>
                  <a:srgbClr val="FF0000"/>
                </a:solidFill>
              </a:rPr>
              <a:t>"</a:t>
            </a:r>
            <a:r>
              <a:rPr lang="ar-TN" sz="3200" dirty="0">
                <a:solidFill>
                  <a:srgbClr val="FF0000"/>
                </a:solidFill>
              </a:rPr>
              <a:t>إعلان تونس للشباب و دوره في بناء السلام المحلي والعالمي"</a:t>
            </a:r>
            <a:r>
              <a:rPr lang="ar-DZ" sz="3200" dirty="0">
                <a:solidFill>
                  <a:srgbClr val="FF0000"/>
                </a:solidFill>
              </a:rPr>
              <a:t> </a:t>
            </a:r>
            <a:r>
              <a:rPr lang="ar-DZ" sz="3200" dirty="0"/>
              <a:t>التي تضمنت </a:t>
            </a:r>
            <a:r>
              <a:rPr lang="fr-FR" sz="3200" b="1" dirty="0">
                <a:solidFill>
                  <a:srgbClr val="FF0000"/>
                </a:solidFill>
              </a:rPr>
              <a:t>34</a:t>
            </a:r>
            <a:r>
              <a:rPr lang="ar-DZ" sz="3200" b="1" dirty="0">
                <a:solidFill>
                  <a:srgbClr val="FF0000"/>
                </a:solidFill>
              </a:rPr>
              <a:t> توصية </a:t>
            </a:r>
            <a:r>
              <a:rPr lang="ar-DZ" sz="3200" dirty="0"/>
              <a:t>لمقترحات بديلة تدعم حقوق الشباب </a:t>
            </a:r>
            <a:r>
              <a:rPr lang="ar-DZ" sz="3200" dirty="0">
                <a:solidFill>
                  <a:srgbClr val="240FC3"/>
                </a:solidFill>
              </a:rPr>
              <a:t>الاقتصادية </a:t>
            </a:r>
            <a:r>
              <a:rPr lang="ar-DZ" sz="3200" dirty="0" err="1">
                <a:solidFill>
                  <a:srgbClr val="240FC3"/>
                </a:solidFill>
              </a:rPr>
              <a:t>والإجتماعية</a:t>
            </a:r>
            <a:r>
              <a:rPr lang="ar-DZ" sz="3200" dirty="0">
                <a:solidFill>
                  <a:srgbClr val="240FC3"/>
                </a:solidFill>
              </a:rPr>
              <a:t> والثقافية والسياسية </a:t>
            </a:r>
            <a:r>
              <a:rPr lang="ar-TN" sz="3200" dirty="0"/>
              <a:t>إلى كل الجهات المعنية بالشباب وعقد اجتماعات متابعة مع </a:t>
            </a:r>
            <a:r>
              <a:rPr lang="ar-TN" sz="3200" b="1" dirty="0"/>
              <a:t>الوزارات ونواب البرلمان والمنظمات الوطنية والجمعيات المحلية </a:t>
            </a:r>
            <a:r>
              <a:rPr lang="ar-TN" sz="3200" dirty="0"/>
              <a:t>التي شاركت والتي لم تشارك في اللقاء و </a:t>
            </a:r>
            <a:r>
              <a:rPr lang="ar-DZ" sz="3200" dirty="0"/>
              <a:t>مع </a:t>
            </a:r>
            <a:r>
              <a:rPr lang="ar-TN" sz="3200" dirty="0"/>
              <a:t>وسائل الإعلام</a:t>
            </a:r>
            <a:endParaRPr lang="ar-DZ" sz="3200" dirty="0"/>
          </a:p>
          <a:p>
            <a:pPr lvl="0" algn="r" rtl="1">
              <a:spcBef>
                <a:spcPct val="20000"/>
              </a:spcBef>
              <a:defRPr/>
            </a:pPr>
            <a:r>
              <a:rPr kumimoji="0" lang="ar-DZ" sz="2800" b="0" i="0" u="none" strike="noStrike" kern="1200" cap="none" spc="0" normalizeH="0" baseline="0" noProof="0" dirty="0">
                <a:ln>
                  <a:noFill/>
                </a:ln>
                <a:solidFill>
                  <a:schemeClr val="tx1"/>
                </a:solidFill>
                <a:effectLst/>
                <a:uLnTx/>
                <a:uFillTx/>
                <a:latin typeface="+mn-lt"/>
                <a:ea typeface="+mn-ea"/>
                <a:cs typeface="+mn-cs"/>
              </a:rPr>
              <a:t> </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685F9C23-57B3-487E-B546-CE20F1DAB0CA}"/>
              </a:ext>
            </a:extLst>
          </p:cNvPr>
          <p:cNvSpPr/>
          <p:nvPr/>
        </p:nvSpPr>
        <p:spPr>
          <a:xfrm>
            <a:off x="683568" y="4606668"/>
            <a:ext cx="3482043" cy="1200329"/>
          </a:xfrm>
          <a:prstGeom prst="rect">
            <a:avLst/>
          </a:prstGeom>
          <a:noFill/>
        </p:spPr>
        <p:txBody>
          <a:bodyPr wrap="none" lIns="91440" tIns="45720" rIns="91440" bIns="45720">
            <a:spAutoFit/>
          </a:bodyPr>
          <a:lstStyle/>
          <a:p>
            <a:pPr algn="r" rtl="1"/>
            <a:r>
              <a:rPr lang="ar-DZ"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ويستمر العمل</a:t>
            </a:r>
            <a:r>
              <a:rPr lang="fr-FR"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fr-FR" sz="7200" b="1" cap="none" spc="0" dirty="0">
              <a:ln w="12700">
                <a:solidFill>
                  <a:schemeClr val="accent1"/>
                </a:solidFill>
                <a:prstDash val="solid"/>
              </a:ln>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26064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Parchemin horizontal 3"/>
          <p:cNvSpPr/>
          <p:nvPr/>
        </p:nvSpPr>
        <p:spPr>
          <a:xfrm>
            <a:off x="1403648" y="764704"/>
            <a:ext cx="6786610" cy="2500330"/>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627784" y="1455354"/>
            <a:ext cx="4857784" cy="830997"/>
          </a:xfrm>
          <a:prstGeom prst="rect">
            <a:avLst/>
          </a:prstGeom>
          <a:noFill/>
        </p:spPr>
        <p:txBody>
          <a:bodyPr wrap="square" rtlCol="0">
            <a:spAutoFit/>
          </a:bodyPr>
          <a:lstStyle/>
          <a:p>
            <a:r>
              <a:rPr lang="ar-TN" sz="4800" b="1" dirty="0">
                <a:solidFill>
                  <a:schemeClr val="bg1"/>
                </a:solidFill>
              </a:rPr>
              <a:t>شكرا على المتابعة</a:t>
            </a:r>
            <a:endParaRPr lang="fr-FR" sz="4800" b="1" dirty="0">
              <a:solidFill>
                <a:schemeClr val="bg1"/>
              </a:solidFill>
            </a:endParaRPr>
          </a:p>
        </p:txBody>
      </p:sp>
      <p:pic>
        <p:nvPicPr>
          <p:cNvPr id="9" name="Image 8" descr="Une image contenant plante, fleur, bouquet&#10;&#10;Description générée avec un niveau de confiance très élevé">
            <a:extLst>
              <a:ext uri="{FF2B5EF4-FFF2-40B4-BE49-F238E27FC236}">
                <a16:creationId xmlns:a16="http://schemas.microsoft.com/office/drawing/2014/main" id="{BEA18F88-9865-4EB8-8988-7EDB002B9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977000"/>
            <a:ext cx="6426570" cy="34763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81553" y="1488505"/>
            <a:ext cx="7715304" cy="1323439"/>
          </a:xfrm>
          <a:prstGeom prst="rect">
            <a:avLst/>
          </a:prstGeom>
          <a:noFill/>
        </p:spPr>
        <p:txBody>
          <a:bodyPr wrap="square" rtlCol="0">
            <a:spAutoFit/>
          </a:bodyPr>
          <a:lstStyle/>
          <a:p>
            <a:pPr algn="ctr" rtl="1"/>
            <a:r>
              <a:rPr lang="ar-DZ" sz="6000" b="1" dirty="0"/>
              <a:t>جمعية رؤية حرة</a:t>
            </a:r>
          </a:p>
          <a:p>
            <a:pPr algn="ctr" rtl="1"/>
            <a:r>
              <a:rPr lang="ar-DZ" sz="2000" b="1" dirty="0"/>
              <a:t>غير حكومية – مستقلة – غير ربحية </a:t>
            </a:r>
            <a:endParaRPr lang="fr-FR" sz="2000" b="1" dirty="0"/>
          </a:p>
        </p:txBody>
      </p:sp>
      <p:sp>
        <p:nvSpPr>
          <p:cNvPr id="6" name="Titre 1">
            <a:extLst>
              <a:ext uri="{FF2B5EF4-FFF2-40B4-BE49-F238E27FC236}">
                <a16:creationId xmlns:a16="http://schemas.microsoft.com/office/drawing/2014/main" id="{41B6B1E7-A9B6-4765-A2E4-4EC7267C6ED5}"/>
              </a:ext>
            </a:extLst>
          </p:cNvPr>
          <p:cNvSpPr txBox="1">
            <a:spLocks/>
          </p:cNvSpPr>
          <p:nvPr/>
        </p:nvSpPr>
        <p:spPr>
          <a:xfrm>
            <a:off x="1331640" y="602649"/>
            <a:ext cx="6615130" cy="857256"/>
          </a:xfrm>
          <a:prstGeom prst="rect">
            <a:avLst/>
          </a:prstGeom>
          <a:solidFill>
            <a:srgbClr val="CC0000"/>
          </a:solidFill>
          <a:ln>
            <a:solidFill>
              <a:srgbClr val="CC0000"/>
            </a:solidFill>
          </a:ln>
        </p:spPr>
        <p:style>
          <a:lnRef idx="3">
            <a:schemeClr val="lt1"/>
          </a:lnRef>
          <a:fillRef idx="1">
            <a:schemeClr val="accent6"/>
          </a:fillRef>
          <a:effectRef idx="1">
            <a:schemeClr val="accent6"/>
          </a:effectRef>
          <a:fontRef idx="minor">
            <a:schemeClr val="lt1"/>
          </a:fontRef>
        </p:style>
        <p:txBody>
          <a:bodyPr rtlCol="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DZ" sz="4800" b="1" dirty="0"/>
              <a:t>تعريف المنظمة</a:t>
            </a:r>
            <a:endParaRPr kumimoji="0" lang="fr-FR" sz="48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ZoneTexte 6">
            <a:extLst>
              <a:ext uri="{FF2B5EF4-FFF2-40B4-BE49-F238E27FC236}">
                <a16:creationId xmlns:a16="http://schemas.microsoft.com/office/drawing/2014/main" id="{DD997A88-11DD-4BDB-892C-D20FB11A4C12}"/>
              </a:ext>
            </a:extLst>
          </p:cNvPr>
          <p:cNvSpPr txBox="1"/>
          <p:nvPr/>
        </p:nvSpPr>
        <p:spPr>
          <a:xfrm>
            <a:off x="683568" y="2996952"/>
            <a:ext cx="7992888" cy="3724096"/>
          </a:xfrm>
          <a:prstGeom prst="rect">
            <a:avLst/>
          </a:prstGeom>
          <a:noFill/>
        </p:spPr>
        <p:txBody>
          <a:bodyPr wrap="square" rtlCol="0">
            <a:spAutoFit/>
          </a:bodyPr>
          <a:lstStyle/>
          <a:p>
            <a:pPr algn="just" rtl="1"/>
            <a:r>
              <a:rPr lang="ar-DZ" sz="2000" b="1" dirty="0"/>
              <a:t>تأسست سنة </a:t>
            </a:r>
            <a:r>
              <a:rPr lang="fr-FR" sz="2000" b="1" dirty="0"/>
              <a:t>2011</a:t>
            </a:r>
            <a:r>
              <a:rPr lang="ar-DZ" sz="2000" b="1" dirty="0"/>
              <a:t> ونشرت بالرائد الرسمي للجمهورية التونسية بتاريخ </a:t>
            </a:r>
            <a:r>
              <a:rPr lang="fr-FR" sz="2000" b="1" dirty="0"/>
              <a:t>25</a:t>
            </a:r>
            <a:r>
              <a:rPr lang="ar-DZ" sz="2000" b="1" dirty="0"/>
              <a:t> فيفري </a:t>
            </a:r>
            <a:r>
              <a:rPr lang="fr-FR" sz="2000" b="1" dirty="0"/>
              <a:t>2012</a:t>
            </a:r>
          </a:p>
          <a:p>
            <a:pPr algn="just" rtl="1"/>
            <a:r>
              <a:rPr lang="ar-DZ" sz="2000" b="1" dirty="0"/>
              <a:t>تعمل على المستوى الوطني في </a:t>
            </a:r>
            <a:r>
              <a:rPr lang="fr-FR" sz="2000" b="1" dirty="0"/>
              <a:t>24</a:t>
            </a:r>
            <a:r>
              <a:rPr lang="ar-DZ" sz="2000" b="1" dirty="0"/>
              <a:t> ولاية تونسية، ومنفتحة على المجتمع المدني الإقليمي والدولي وفق تحالفات وشبكات واتفاقيات شراكة مع منظمات ذات الاهتمام المشترك</a:t>
            </a:r>
          </a:p>
          <a:p>
            <a:pPr algn="just" rtl="1"/>
            <a:endParaRPr lang="ar-DZ" sz="2000" b="1" dirty="0"/>
          </a:p>
          <a:p>
            <a:pPr algn="just" rtl="1"/>
            <a:r>
              <a:rPr lang="ar-DZ" sz="2000" b="1" dirty="0"/>
              <a:t>أهدافها : </a:t>
            </a:r>
          </a:p>
          <a:p>
            <a:pPr marL="285750" indent="-285750" algn="just" rtl="1">
              <a:buFontTx/>
              <a:buChar char="-"/>
            </a:pPr>
            <a:r>
              <a:rPr lang="ar-DZ" sz="2000" b="1" dirty="0"/>
              <a:t>الدفاع عن حقوق الإنسان </a:t>
            </a:r>
            <a:endParaRPr lang="fr-FR" sz="2000" b="1" dirty="0"/>
          </a:p>
          <a:p>
            <a:pPr marL="285750" indent="-285750" algn="just" rtl="1">
              <a:buFontTx/>
              <a:buChar char="-"/>
            </a:pPr>
            <a:r>
              <a:rPr lang="ar-DZ" sz="2000" b="1" dirty="0"/>
              <a:t>نشر </a:t>
            </a:r>
            <a:r>
              <a:rPr lang="ar-DZ" sz="2000" b="1" dirty="0" err="1"/>
              <a:t>ثقلفة</a:t>
            </a:r>
            <a:r>
              <a:rPr lang="ar-DZ" sz="2000" b="1" dirty="0"/>
              <a:t> الحوار والسلام وتعميق روح المواطنة</a:t>
            </a:r>
          </a:p>
          <a:p>
            <a:pPr marL="285750" indent="-285750" algn="just" rtl="1">
              <a:buFontTx/>
              <a:buChar char="-"/>
            </a:pPr>
            <a:r>
              <a:rPr lang="ar-DZ" sz="2000" b="1" dirty="0"/>
              <a:t>المشاركة الفاعلة في إنجاح مسار </a:t>
            </a:r>
            <a:r>
              <a:rPr lang="ar-DZ" sz="2000" b="1" dirty="0" err="1"/>
              <a:t>الإنتقال</a:t>
            </a:r>
            <a:r>
              <a:rPr lang="ar-DZ" sz="2000" b="1" dirty="0"/>
              <a:t> الديمقراطي </a:t>
            </a:r>
          </a:p>
          <a:p>
            <a:pPr marL="285750" indent="-285750" algn="just" rtl="1">
              <a:buFontTx/>
              <a:buChar char="-"/>
            </a:pPr>
            <a:r>
              <a:rPr lang="ar-DZ" sz="2000" b="1" dirty="0"/>
              <a:t>اعتماد الفنون والإبداع لنشر ثقافة حقوق الإنسان</a:t>
            </a:r>
          </a:p>
          <a:p>
            <a:pPr marL="285750" indent="-285750" algn="just" rtl="1">
              <a:buFontTx/>
              <a:buChar char="-"/>
            </a:pPr>
            <a:r>
              <a:rPr lang="ar-DZ" sz="2000" b="1" dirty="0"/>
              <a:t>التعاون مع المنظمات الوطنية والأجنبية ذات الأهداف المشتركة</a:t>
            </a:r>
          </a:p>
          <a:p>
            <a:pPr marL="285750" indent="-285750" algn="r" rtl="1">
              <a:buFontTx/>
              <a:buChar char="-"/>
            </a:pPr>
            <a:endParaRPr lang="ar-DZ" dirty="0"/>
          </a:p>
          <a:p>
            <a:pPr marL="285750" indent="-285750" algn="r" rtl="1">
              <a:buFontTx/>
              <a:buChar char="-"/>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41B6B1E7-A9B6-4765-A2E4-4EC7267C6ED5}"/>
              </a:ext>
            </a:extLst>
          </p:cNvPr>
          <p:cNvSpPr txBox="1">
            <a:spLocks/>
          </p:cNvSpPr>
          <p:nvPr/>
        </p:nvSpPr>
        <p:spPr>
          <a:xfrm>
            <a:off x="1398845" y="1900064"/>
            <a:ext cx="6615130" cy="1672951"/>
          </a:xfrm>
          <a:prstGeom prst="rect">
            <a:avLst/>
          </a:prstGeom>
          <a:solidFill>
            <a:srgbClr val="CC0000"/>
          </a:solidFill>
          <a:ln>
            <a:solidFill>
              <a:srgbClr val="CC0000"/>
            </a:solidFill>
          </a:ln>
        </p:spPr>
        <p:style>
          <a:lnRef idx="3">
            <a:schemeClr val="lt1"/>
          </a:lnRef>
          <a:fillRef idx="1">
            <a:schemeClr val="accent6"/>
          </a:fillRef>
          <a:effectRef idx="1">
            <a:schemeClr val="accent6"/>
          </a:effectRef>
          <a:fontRef idx="minor">
            <a:schemeClr val="lt1"/>
          </a:fontRef>
        </p:style>
        <p:txBody>
          <a:bodyPr rtlCol="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DZ" sz="4800" b="1" dirty="0"/>
              <a:t>الملتقى الوطني للشباب</a:t>
            </a:r>
            <a:endParaRPr lang="ar-DZ" sz="3200" b="1" dirty="0"/>
          </a:p>
          <a:p>
            <a:pPr marL="0" marR="0" lvl="0" indent="0" algn="ctr" defTabSz="914400" rtl="0" eaLnBrk="1" fontAlgn="auto" latinLnBrk="0" hangingPunct="1">
              <a:lnSpc>
                <a:spcPct val="100000"/>
              </a:lnSpc>
              <a:spcBef>
                <a:spcPct val="0"/>
              </a:spcBef>
              <a:spcAft>
                <a:spcPts val="0"/>
              </a:spcAft>
              <a:buClrTx/>
              <a:buSzTx/>
              <a:buFontTx/>
              <a:buNone/>
              <a:tabLst/>
              <a:defRPr/>
            </a:pPr>
            <a:r>
              <a:rPr lang="ar-DZ" sz="3200" b="1" dirty="0"/>
              <a:t>ودوره في بناء السلام المستدام المحلي والدولي</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ar-DZ" sz="4800" b="1" dirty="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800" b="1" i="0" u="none" strike="noStrike" kern="1200" cap="none" spc="0" normalizeH="0" baseline="0" noProof="0" dirty="0">
              <a:ln>
                <a:noFill/>
              </a:ln>
              <a:solidFill>
                <a:schemeClr val="lt1"/>
              </a:solidFill>
              <a:effectLst/>
              <a:uLnTx/>
              <a:uFillTx/>
              <a:latin typeface="+mn-lt"/>
              <a:ea typeface="+mn-ea"/>
              <a:cs typeface="+mn-cs"/>
            </a:endParaRPr>
          </a:p>
        </p:txBody>
      </p:sp>
      <p:sp>
        <p:nvSpPr>
          <p:cNvPr id="3" name="ZoneTexte 2">
            <a:extLst>
              <a:ext uri="{FF2B5EF4-FFF2-40B4-BE49-F238E27FC236}">
                <a16:creationId xmlns:a16="http://schemas.microsoft.com/office/drawing/2014/main" id="{014477CC-04C7-45D7-A55B-87E5537D9D40}"/>
              </a:ext>
            </a:extLst>
          </p:cNvPr>
          <p:cNvSpPr txBox="1"/>
          <p:nvPr/>
        </p:nvSpPr>
        <p:spPr>
          <a:xfrm>
            <a:off x="1398845" y="3933056"/>
            <a:ext cx="6480720" cy="1631216"/>
          </a:xfrm>
          <a:prstGeom prst="rect">
            <a:avLst/>
          </a:prstGeom>
          <a:noFill/>
        </p:spPr>
        <p:txBody>
          <a:bodyPr wrap="square" rtlCol="0">
            <a:spAutoFit/>
          </a:bodyPr>
          <a:lstStyle/>
          <a:p>
            <a:pPr algn="ctr" rtl="1"/>
            <a:r>
              <a:rPr lang="ar-TN" sz="3200" b="1" dirty="0"/>
              <a:t>تحت شعار </a:t>
            </a:r>
            <a:endParaRPr lang="ar-DZ" sz="3200" b="1" dirty="0"/>
          </a:p>
          <a:p>
            <a:pPr algn="ctr" rtl="1"/>
            <a:endParaRPr lang="fr-FR" sz="3200" dirty="0"/>
          </a:p>
          <a:p>
            <a:pPr algn="ctr" rtl="1"/>
            <a:r>
              <a:rPr lang="ar-TN" sz="3600" b="1" dirty="0">
                <a:solidFill>
                  <a:srgbClr val="240FC3"/>
                </a:solidFill>
                <a:effectLst>
                  <a:outerShdw blurRad="38100" dist="38100" dir="2700000" algn="tl">
                    <a:srgbClr val="000000">
                      <a:alpha val="43137"/>
                    </a:srgbClr>
                  </a:outerShdw>
                </a:effectLst>
              </a:rPr>
              <a:t>" شباب فاعل = مجتمع حي و متطور"</a:t>
            </a:r>
            <a:endParaRPr lang="fr-FR" sz="3600" dirty="0">
              <a:solidFill>
                <a:srgbClr val="240FC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690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39552" y="620688"/>
            <a:ext cx="8064896" cy="7263527"/>
          </a:xfrm>
          <a:prstGeom prst="rect">
            <a:avLst/>
          </a:prstGeom>
          <a:noFill/>
        </p:spPr>
        <p:txBody>
          <a:bodyPr wrap="square" rtlCol="0">
            <a:spAutoFit/>
          </a:bodyPr>
          <a:lstStyle/>
          <a:p>
            <a:pPr algn="r" rtl="1"/>
            <a:r>
              <a:rPr lang="ar-DZ" sz="3200" b="1" dirty="0"/>
              <a:t>بدعم من</a:t>
            </a:r>
            <a:r>
              <a:rPr lang="fr-FR" sz="3200" b="1" dirty="0"/>
              <a:t> </a:t>
            </a:r>
            <a:r>
              <a:rPr lang="ar-DZ" sz="3200" b="1" dirty="0"/>
              <a:t>: </a:t>
            </a:r>
            <a:endParaRPr lang="ar-DZ" sz="4000" b="1" dirty="0">
              <a:solidFill>
                <a:srgbClr val="0070C0"/>
              </a:solidFill>
            </a:endParaRPr>
          </a:p>
          <a:p>
            <a:pPr algn="r" rtl="1"/>
            <a:r>
              <a:rPr lang="ar-DZ" sz="4000" b="1" dirty="0">
                <a:solidFill>
                  <a:srgbClr val="0070C0"/>
                </a:solidFill>
              </a:rPr>
              <a:t>  لجنة الأمم المتحدة</a:t>
            </a:r>
          </a:p>
          <a:p>
            <a:pPr algn="r" rtl="1"/>
            <a:r>
              <a:rPr lang="ar-DZ" sz="4000" b="1" dirty="0">
                <a:solidFill>
                  <a:srgbClr val="0070C0"/>
                </a:solidFill>
              </a:rPr>
              <a:t>  </a:t>
            </a:r>
            <a:r>
              <a:rPr lang="ar-DZ" sz="4000" b="1" dirty="0" err="1">
                <a:solidFill>
                  <a:srgbClr val="0070C0"/>
                </a:solidFill>
              </a:rPr>
              <a:t>الإقتصادية</a:t>
            </a:r>
            <a:r>
              <a:rPr lang="ar-DZ" sz="4000" b="1" dirty="0">
                <a:solidFill>
                  <a:srgbClr val="0070C0"/>
                </a:solidFill>
              </a:rPr>
              <a:t> </a:t>
            </a:r>
            <a:r>
              <a:rPr lang="ar-DZ" sz="4000" b="1" dirty="0" err="1">
                <a:solidFill>
                  <a:srgbClr val="0070C0"/>
                </a:solidFill>
              </a:rPr>
              <a:t>والإجتماعية</a:t>
            </a:r>
            <a:r>
              <a:rPr lang="ar-DZ" sz="4000" b="1" dirty="0">
                <a:solidFill>
                  <a:srgbClr val="0070C0"/>
                </a:solidFill>
              </a:rPr>
              <a:t> </a:t>
            </a:r>
          </a:p>
          <a:p>
            <a:pPr algn="r" rtl="1"/>
            <a:r>
              <a:rPr lang="ar-DZ" sz="4000" b="1" dirty="0">
                <a:solidFill>
                  <a:srgbClr val="0070C0"/>
                </a:solidFill>
              </a:rPr>
              <a:t>  لغرب آسيا "إسكوا"</a:t>
            </a:r>
          </a:p>
          <a:p>
            <a:pPr algn="r" rtl="1"/>
            <a:r>
              <a:rPr lang="ar-DZ" sz="4000" b="1" dirty="0">
                <a:solidFill>
                  <a:srgbClr val="0070C0"/>
                </a:solidFill>
              </a:rPr>
              <a:t> </a:t>
            </a:r>
          </a:p>
          <a:p>
            <a:pPr algn="r" rtl="1"/>
            <a:r>
              <a:rPr lang="ar-DZ" sz="2400" b="1" dirty="0"/>
              <a:t>في إطار مشروع :</a:t>
            </a:r>
          </a:p>
          <a:p>
            <a:pPr algn="r" rtl="1"/>
            <a:endParaRPr lang="ar-DZ" sz="3200" b="1" dirty="0"/>
          </a:p>
          <a:p>
            <a:pPr algn="ctr" rtl="1"/>
            <a:r>
              <a:rPr lang="ar-SA" sz="3600" b="1" dirty="0"/>
              <a:t> </a:t>
            </a:r>
            <a:r>
              <a:rPr lang="ar-SA" sz="4000" b="1" dirty="0">
                <a:solidFill>
                  <a:srgbClr val="C00000"/>
                </a:solidFill>
              </a:rPr>
              <a:t>"تعزيز القدرات الوطنية للتجاوب مع احتياجات</a:t>
            </a:r>
            <a:endParaRPr lang="ar-SA" sz="4000" dirty="0">
              <a:solidFill>
                <a:srgbClr val="C00000"/>
              </a:solidFill>
            </a:endParaRPr>
          </a:p>
          <a:p>
            <a:pPr algn="ctr" rtl="1"/>
            <a:r>
              <a:rPr lang="ar-SA" sz="4000" b="1" dirty="0">
                <a:solidFill>
                  <a:srgbClr val="C00000"/>
                </a:solidFill>
              </a:rPr>
              <a:t>الشباب من خلال سياسات تنموية شاملة ومستدامة"</a:t>
            </a:r>
            <a:endParaRPr lang="ar-SA" sz="4000" dirty="0">
              <a:solidFill>
                <a:srgbClr val="C00000"/>
              </a:solidFill>
            </a:endParaRPr>
          </a:p>
          <a:p>
            <a:br>
              <a:rPr lang="ar-SA" sz="4000" dirty="0"/>
            </a:br>
            <a:endParaRPr lang="fr-FR" sz="4000" b="1" dirty="0"/>
          </a:p>
          <a:p>
            <a:endParaRPr lang="fr-FR" dirty="0"/>
          </a:p>
        </p:txBody>
      </p:sp>
      <p:pic>
        <p:nvPicPr>
          <p:cNvPr id="7" name="Image 6">
            <a:extLst>
              <a:ext uri="{FF2B5EF4-FFF2-40B4-BE49-F238E27FC236}">
                <a16:creationId xmlns:a16="http://schemas.microsoft.com/office/drawing/2014/main" id="{26B3833C-B3EC-4BDC-81A2-80B81D325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49152"/>
            <a:ext cx="3240360" cy="36054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35699" y="332656"/>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2"/>
          <p:cNvSpPr txBox="1">
            <a:spLocks/>
          </p:cNvSpPr>
          <p:nvPr/>
        </p:nvSpPr>
        <p:spPr>
          <a:xfrm>
            <a:off x="571472" y="2785068"/>
            <a:ext cx="8043890" cy="2880320"/>
          </a:xfrm>
          <a:prstGeom prst="rect">
            <a:avLst/>
          </a:prstGeom>
          <a:solidFill>
            <a:schemeClr val="bg1"/>
          </a:solidFill>
          <a:scene3d>
            <a:camera prst="orthographicFront">
              <a:rot lat="0" lon="0" rev="0"/>
            </a:camera>
            <a:lightRig rig="glow" dir="t">
              <a:rot lat="0" lon="0" rev="14100000"/>
            </a:lightRig>
          </a:scene3d>
          <a:sp3d prstMaterial="softEdge">
            <a:bevelT w="127000" prst="artDeco"/>
          </a:sp3d>
        </p:spPr>
        <p:txBody>
          <a:bodyPr rtlCol="0">
            <a:noAutofit/>
          </a:bodyPr>
          <a:lstStyle/>
          <a:p>
            <a:pPr marR="0" lvl="0" algn="just" defTabSz="914400" rtl="1" eaLnBrk="1" fontAlgn="auto" latinLnBrk="0" hangingPunct="1">
              <a:lnSpc>
                <a:spcPct val="150000"/>
              </a:lnSpc>
              <a:spcBef>
                <a:spcPct val="20000"/>
              </a:spcBef>
              <a:spcAft>
                <a:spcPts val="0"/>
              </a:spcAft>
              <a:buClrTx/>
              <a:buSzTx/>
              <a:tabLst/>
              <a:defRPr/>
            </a:pPr>
            <a:r>
              <a:rPr kumimoji="0" lang="ar-DZ" sz="3200" b="1" i="0" u="none" strike="noStrike" kern="1200" cap="none" spc="0" normalizeH="0" baseline="0" noProof="0" dirty="0">
                <a:ln>
                  <a:noFill/>
                </a:ln>
                <a:solidFill>
                  <a:schemeClr val="tx1"/>
                </a:solidFill>
                <a:effectLst/>
                <a:uLnTx/>
                <a:uFillTx/>
                <a:latin typeface="+mn-lt"/>
                <a:ea typeface="+mn-ea"/>
                <a:cs typeface="+mn-cs"/>
              </a:rPr>
              <a:t>و بالتعاون مع :</a:t>
            </a:r>
          </a:p>
          <a:p>
            <a:pPr marR="0" lvl="0" algn="ctr" defTabSz="914400" rtl="1" eaLnBrk="1" fontAlgn="auto" latinLnBrk="0" hangingPunct="1">
              <a:lnSpc>
                <a:spcPct val="150000"/>
              </a:lnSpc>
              <a:spcBef>
                <a:spcPct val="20000"/>
              </a:spcBef>
              <a:spcAft>
                <a:spcPts val="0"/>
              </a:spcAft>
              <a:buClrTx/>
              <a:buSzTx/>
              <a:tabLst/>
              <a:defRPr/>
            </a:pPr>
            <a:r>
              <a:rPr lang="ar-DZ" sz="4000" b="1" dirty="0">
                <a:solidFill>
                  <a:srgbClr val="FF0000"/>
                </a:solidFill>
              </a:rPr>
              <a:t>وزارة شؤون الشباب والرياضة</a:t>
            </a:r>
          </a:p>
          <a:p>
            <a:pPr marR="0" lvl="0" algn="r" defTabSz="914400" rtl="1" eaLnBrk="1" fontAlgn="auto" latinLnBrk="0" hangingPunct="1">
              <a:lnSpc>
                <a:spcPct val="150000"/>
              </a:lnSpc>
              <a:spcBef>
                <a:spcPct val="20000"/>
              </a:spcBef>
              <a:spcAft>
                <a:spcPts val="0"/>
              </a:spcAft>
              <a:buClrTx/>
              <a:buSzTx/>
              <a:tabLst/>
              <a:defRPr/>
            </a:pPr>
            <a:r>
              <a:rPr kumimoji="0" lang="ar-DZ" sz="3200" b="1" i="0" u="none" strike="noStrike" kern="1200" cap="none" spc="0" normalizeH="0" baseline="0" noProof="0" dirty="0">
                <a:ln>
                  <a:noFill/>
                </a:ln>
                <a:effectLst/>
                <a:uLnTx/>
                <a:uFillTx/>
              </a:rPr>
              <a:t>في إطار برنامج </a:t>
            </a:r>
            <a:r>
              <a:rPr kumimoji="0" lang="ar-DZ" sz="3600" b="1" i="0" u="none" strike="noStrike" kern="1200" cap="none" spc="0" normalizeH="0" baseline="0" noProof="0" dirty="0">
                <a:ln>
                  <a:noFill/>
                </a:ln>
                <a:effectLst/>
                <a:uLnTx/>
                <a:uFillTx/>
              </a:rPr>
              <a:t>دعم الشباب والمجتمع المدني</a:t>
            </a:r>
            <a:endParaRPr kumimoji="0" lang="fr-FR" sz="3600" b="1" i="0" u="none" strike="noStrike" kern="1200" cap="none" spc="0" normalizeH="0" baseline="0" noProof="0" dirty="0">
              <a:ln>
                <a:noFill/>
              </a:ln>
              <a:effectLst/>
              <a:uLnTx/>
              <a:uFillTx/>
            </a:endParaRPr>
          </a:p>
        </p:txBody>
      </p:sp>
      <p:pic>
        <p:nvPicPr>
          <p:cNvPr id="7" name="Image 6" descr="Une image contenant clipart&#10;&#10;Description générée avec un niveau de confiance très élevé">
            <a:extLst>
              <a:ext uri="{FF2B5EF4-FFF2-40B4-BE49-F238E27FC236}">
                <a16:creationId xmlns:a16="http://schemas.microsoft.com/office/drawing/2014/main" id="{D83DAFB4-0A25-4073-8DB5-884D19862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20688"/>
            <a:ext cx="2736304" cy="1802683"/>
          </a:xfrm>
          <a:prstGeom prst="rect">
            <a:avLst/>
          </a:prstGeom>
        </p:spPr>
      </p:pic>
      <p:sp>
        <p:nvSpPr>
          <p:cNvPr id="8" name="ZoneTexte 7">
            <a:extLst>
              <a:ext uri="{FF2B5EF4-FFF2-40B4-BE49-F238E27FC236}">
                <a16:creationId xmlns:a16="http://schemas.microsoft.com/office/drawing/2014/main" id="{C2B1656D-1594-49EE-8D6F-25EC9997243B}"/>
              </a:ext>
            </a:extLst>
          </p:cNvPr>
          <p:cNvSpPr txBox="1"/>
          <p:nvPr/>
        </p:nvSpPr>
        <p:spPr>
          <a:xfrm>
            <a:off x="1151620" y="2556200"/>
            <a:ext cx="2664296" cy="646331"/>
          </a:xfrm>
          <a:prstGeom prst="rect">
            <a:avLst/>
          </a:prstGeom>
          <a:noFill/>
        </p:spPr>
        <p:txBody>
          <a:bodyPr wrap="square" rtlCol="0">
            <a:spAutoFit/>
          </a:bodyPr>
          <a:lstStyle/>
          <a:p>
            <a:pPr algn="ctr" rtl="1"/>
            <a:r>
              <a:rPr lang="ar-DZ" b="1" dirty="0"/>
              <a:t>الجمهورية التونسية</a:t>
            </a:r>
          </a:p>
          <a:p>
            <a:pPr algn="ctr" rtl="1"/>
            <a:r>
              <a:rPr lang="ar-DZ" b="1" dirty="0"/>
              <a:t>وزارة شؤون الشباب والرياضة </a:t>
            </a:r>
            <a:endParaRPr lang="fr-F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AF566EA-F5B2-488A-90EA-A4D369FDA3D5}"/>
              </a:ext>
            </a:extLst>
          </p:cNvPr>
          <p:cNvSpPr txBox="1"/>
          <p:nvPr/>
        </p:nvSpPr>
        <p:spPr>
          <a:xfrm>
            <a:off x="431540" y="672207"/>
            <a:ext cx="8280920" cy="1938992"/>
          </a:xfrm>
          <a:prstGeom prst="rect">
            <a:avLst/>
          </a:prstGeom>
          <a:noFill/>
        </p:spPr>
        <p:txBody>
          <a:bodyPr wrap="square" rtlCol="0">
            <a:spAutoFit/>
          </a:bodyPr>
          <a:lstStyle/>
          <a:p>
            <a:pPr algn="ctr" rtl="1"/>
            <a:r>
              <a:rPr lang="ar-SA" sz="2400" dirty="0">
                <a:effectLst>
                  <a:outerShdw blurRad="38100" dist="38100" dir="2700000" algn="tl">
                    <a:srgbClr val="000000">
                      <a:alpha val="43137"/>
                    </a:srgbClr>
                  </a:outerShdw>
                </a:effectLst>
              </a:rPr>
              <a:t>يتمثل المشروع  في تنظيم لقاء حواري تشاركي بين والمنظمات غير الحكومية العاملة </a:t>
            </a:r>
            <a:r>
              <a:rPr lang="ar-DZ" sz="2400" dirty="0">
                <a:effectLst>
                  <a:outerShdw blurRad="38100" dist="38100" dir="2700000" algn="tl">
                    <a:srgbClr val="000000">
                      <a:alpha val="43137"/>
                    </a:srgbClr>
                  </a:outerShdw>
                </a:effectLst>
              </a:rPr>
              <a:t>في مجال الشباب مع </a:t>
            </a:r>
            <a:r>
              <a:rPr lang="ar-SA" sz="2400" dirty="0">
                <a:effectLst>
                  <a:outerShdw blurRad="38100" dist="38100" dir="2700000" algn="tl">
                    <a:srgbClr val="000000">
                      <a:alpha val="43137"/>
                    </a:srgbClr>
                  </a:outerShdw>
                </a:effectLst>
              </a:rPr>
              <a:t>الجهات الحكومية المعنية بالشباب والقطاع ال</a:t>
            </a:r>
            <a:r>
              <a:rPr lang="ar-DZ" sz="2400" dirty="0">
                <a:effectLst>
                  <a:outerShdw blurRad="38100" dist="38100" dir="2700000" algn="tl">
                    <a:srgbClr val="000000">
                      <a:alpha val="43137"/>
                    </a:srgbClr>
                  </a:outerShdw>
                </a:effectLst>
              </a:rPr>
              <a:t>إعلامي</a:t>
            </a:r>
            <a:r>
              <a:rPr lang="ar-SA" sz="2400" dirty="0">
                <a:effectLst>
                  <a:outerShdw blurRad="38100" dist="38100" dir="2700000" algn="tl">
                    <a:srgbClr val="000000">
                      <a:alpha val="43137"/>
                    </a:srgbClr>
                  </a:outerShdw>
                </a:effectLst>
              </a:rPr>
              <a:t> والقطاع ال</a:t>
            </a:r>
            <a:r>
              <a:rPr lang="ar-DZ" sz="2400" dirty="0">
                <a:effectLst>
                  <a:outerShdw blurRad="38100" dist="38100" dir="2700000" algn="tl">
                    <a:srgbClr val="000000">
                      <a:alpha val="43137"/>
                    </a:srgbClr>
                  </a:outerShdw>
                </a:effectLst>
              </a:rPr>
              <a:t>خاص</a:t>
            </a:r>
            <a:r>
              <a:rPr lang="ar-SA" sz="2400" dirty="0">
                <a:effectLst>
                  <a:outerShdw blurRad="38100" dist="38100" dir="2700000" algn="tl">
                    <a:srgbClr val="000000">
                      <a:alpha val="43137"/>
                    </a:srgbClr>
                  </a:outerShdw>
                </a:effectLst>
              </a:rPr>
              <a:t> حول دور الشباب في بناء السلام </a:t>
            </a:r>
            <a:r>
              <a:rPr lang="ar-DZ" sz="2400" dirty="0">
                <a:effectLst>
                  <a:outerShdw blurRad="38100" dist="38100" dir="2700000" algn="tl">
                    <a:srgbClr val="000000">
                      <a:alpha val="43137"/>
                    </a:srgbClr>
                  </a:outerShdw>
                </a:effectLst>
              </a:rPr>
              <a:t>المستدام </a:t>
            </a:r>
            <a:r>
              <a:rPr lang="ar-SA" sz="2400" dirty="0">
                <a:effectLst>
                  <a:outerShdw blurRad="38100" dist="38100" dir="2700000" algn="tl">
                    <a:srgbClr val="000000">
                      <a:alpha val="43137"/>
                    </a:srgbClr>
                  </a:outerShdw>
                </a:effectLst>
              </a:rPr>
              <a:t>تفعيلا لمبادئ الديمقراطية في ظل هذه المرحلة التي تعيشها تونس من </a:t>
            </a:r>
            <a:r>
              <a:rPr lang="ar-SA" sz="2400" dirty="0" err="1">
                <a:effectLst>
                  <a:outerShdw blurRad="38100" dist="38100" dir="2700000" algn="tl">
                    <a:srgbClr val="000000">
                      <a:alpha val="43137"/>
                    </a:srgbClr>
                  </a:outerShdw>
                </a:effectLst>
              </a:rPr>
              <a:t>الإنتقال</a:t>
            </a:r>
            <a:r>
              <a:rPr lang="ar-SA" sz="2400" dirty="0">
                <a:effectLst>
                  <a:outerShdw blurRad="38100" dist="38100" dir="2700000" algn="tl">
                    <a:srgbClr val="000000">
                      <a:alpha val="43137"/>
                    </a:srgbClr>
                  </a:outerShdw>
                </a:effectLst>
              </a:rPr>
              <a:t> الديمقراطي و إرساء أسس الجمهورية الثانية. </a:t>
            </a:r>
            <a:endParaRPr lang="fr-FR" sz="2400" dirty="0">
              <a:effectLst>
                <a:outerShdw blurRad="38100" dist="38100" dir="2700000" algn="tl">
                  <a:srgbClr val="000000">
                    <a:alpha val="43137"/>
                  </a:srgbClr>
                </a:outerShdw>
              </a:effectLst>
            </a:endParaRPr>
          </a:p>
        </p:txBody>
      </p:sp>
      <p:pic>
        <p:nvPicPr>
          <p:cNvPr id="7" name="Image 6" descr="Une image contenant personne, mur, plafond, intérieur&#10;&#10;Description générée avec un niveau de confiance très élevé">
            <a:extLst>
              <a:ext uri="{FF2B5EF4-FFF2-40B4-BE49-F238E27FC236}">
                <a16:creationId xmlns:a16="http://schemas.microsoft.com/office/drawing/2014/main" id="{6732B044-6835-4DA6-841D-A56D99D38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780928"/>
            <a:ext cx="6696744" cy="36045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26064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395690_490411181019746_1245550456_n.jpg"/>
          <p:cNvPicPr>
            <a:picLocks noChangeAspect="1"/>
          </p:cNvPicPr>
          <p:nvPr/>
        </p:nvPicPr>
        <p:blipFill>
          <a:blip r:embed="rId3" cstate="print"/>
          <a:stretch>
            <a:fillRect/>
          </a:stretch>
        </p:blipFill>
        <p:spPr>
          <a:xfrm>
            <a:off x="714348" y="571481"/>
            <a:ext cx="1073803" cy="928694"/>
          </a:xfrm>
          <a:prstGeom prst="rect">
            <a:avLst/>
          </a:prstGeom>
        </p:spPr>
      </p:pic>
      <p:sp>
        <p:nvSpPr>
          <p:cNvPr id="4" name="Titre 1"/>
          <p:cNvSpPr txBox="1">
            <a:spLocks/>
          </p:cNvSpPr>
          <p:nvPr/>
        </p:nvSpPr>
        <p:spPr>
          <a:xfrm>
            <a:off x="4788024" y="571480"/>
            <a:ext cx="3570190" cy="857256"/>
          </a:xfrm>
          <a:prstGeom prst="rect">
            <a:avLst/>
          </a:prstGeom>
          <a:solidFill>
            <a:srgbClr val="CC0000"/>
          </a:solidFill>
          <a:scene3d>
            <a:camera prst="orthographicFront"/>
            <a:lightRig rig="threePt" dir="t"/>
          </a:scene3d>
          <a:sp3d>
            <a:bevelT w="152400" h="50800" prst="softRound"/>
          </a:sp3d>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TN" sz="4000" b="1" i="0" u="none" strike="noStrike" kern="1200" cap="none" spc="0" normalizeH="0" baseline="0" noProof="0" dirty="0">
                <a:ln>
                  <a:noFill/>
                </a:ln>
                <a:solidFill>
                  <a:schemeClr val="bg1"/>
                </a:solidFill>
                <a:effectLst/>
                <a:uLnTx/>
                <a:uFillTx/>
                <a:latin typeface="+mj-lt"/>
                <a:ea typeface="+mj-ea"/>
                <a:cs typeface="+mn-cs"/>
              </a:rPr>
              <a:t>ال</a:t>
            </a:r>
            <a:r>
              <a:rPr kumimoji="0" lang="ar-DZ" sz="4000" b="1" i="0" u="none" strike="noStrike" kern="1200" cap="none" spc="0" normalizeH="0" baseline="0" noProof="0" dirty="0">
                <a:ln>
                  <a:noFill/>
                </a:ln>
                <a:solidFill>
                  <a:schemeClr val="bg1"/>
                </a:solidFill>
                <a:effectLst/>
                <a:uLnTx/>
                <a:uFillTx/>
                <a:latin typeface="+mj-lt"/>
                <a:ea typeface="+mj-ea"/>
                <a:cs typeface="+mn-cs"/>
              </a:rPr>
              <a:t>هدف من المبادرة</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sp>
        <p:nvSpPr>
          <p:cNvPr id="5" name="Espace réservé du contenu 2"/>
          <p:cNvSpPr txBox="1">
            <a:spLocks/>
          </p:cNvSpPr>
          <p:nvPr/>
        </p:nvSpPr>
        <p:spPr>
          <a:xfrm>
            <a:off x="687641" y="1942861"/>
            <a:ext cx="7943848" cy="4161644"/>
          </a:xfrm>
          <a:prstGeom prst="rect">
            <a:avLst/>
          </a:prstGeom>
        </p:spPr>
        <p:txBody>
          <a:bodyPr/>
          <a:lstStyle/>
          <a:p>
            <a:pPr algn="just" rtl="1"/>
            <a:r>
              <a:rPr lang="ar-SA" sz="3200" dirty="0"/>
              <a:t>تهدف مبادرة المشروع إلى خلق </a:t>
            </a:r>
            <a:r>
              <a:rPr lang="ar-SA" sz="3200" dirty="0">
                <a:solidFill>
                  <a:srgbClr val="FF0000"/>
                </a:solidFill>
              </a:rPr>
              <a:t>فضاء للتواصل </a:t>
            </a:r>
            <a:r>
              <a:rPr lang="ar-SA" sz="3200" dirty="0"/>
              <a:t>بين مختلف الأطراف ذات العلاقة بالشباب من السلطة التشريعية والسلطة التنفيذية والسلطة القضائية والقطاع الخاص والمنظمات غير الحكومية من المجتمع المدني وذلك </a:t>
            </a:r>
            <a:r>
              <a:rPr lang="ar-SA" sz="3200" dirty="0">
                <a:solidFill>
                  <a:srgbClr val="FF0000"/>
                </a:solidFill>
              </a:rPr>
              <a:t>لتشريك الشباب في</a:t>
            </a:r>
            <a:r>
              <a:rPr lang="ar-DZ" sz="3200" dirty="0">
                <a:solidFill>
                  <a:srgbClr val="FF0000"/>
                </a:solidFill>
              </a:rPr>
              <a:t> صنع القرار</a:t>
            </a:r>
            <a:r>
              <a:rPr lang="ar-DZ" sz="3200" dirty="0"/>
              <a:t> عبر</a:t>
            </a:r>
            <a:r>
              <a:rPr lang="ar-SA" sz="3200" dirty="0"/>
              <a:t> تثمين المكتسبات ذات العلاقة بالمجال الشبابي، </a:t>
            </a:r>
            <a:r>
              <a:rPr lang="ar-SA" sz="3200" dirty="0">
                <a:solidFill>
                  <a:srgbClr val="FF0000"/>
                </a:solidFill>
              </a:rPr>
              <a:t>وصياغة توصيات</a:t>
            </a:r>
            <a:r>
              <a:rPr lang="ar-SA" sz="3200" dirty="0"/>
              <a:t> تمثل مقترحات حلول </a:t>
            </a:r>
            <a:r>
              <a:rPr lang="ar-SA" sz="3200" dirty="0">
                <a:solidFill>
                  <a:srgbClr val="FF0000"/>
                </a:solidFill>
              </a:rPr>
              <a:t>بديلة</a:t>
            </a:r>
            <a:r>
              <a:rPr lang="ar-SA" sz="3200" dirty="0"/>
              <a:t> للمصاعب والنقائص المتعلقة باحتياجات الشباب في مختلف القطاعات وكل الجهات بالبلاد التونسية.</a:t>
            </a:r>
            <a:endParaRPr lang="fr-FR" sz="3200" dirty="0"/>
          </a:p>
          <a:p>
            <a:pPr marL="342900" marR="0" lvl="0" indent="-342900" algn="r" defTabSz="914400" rtl="1" eaLnBrk="1" fontAlgn="auto" latinLnBrk="0" hangingPunct="1">
              <a:lnSpc>
                <a:spcPct val="100000"/>
              </a:lnSpc>
              <a:spcBef>
                <a:spcPct val="20000"/>
              </a:spcBef>
              <a:spcAft>
                <a:spcPts val="0"/>
              </a:spcAft>
              <a:buClrTx/>
              <a:buSzTx/>
              <a:buFont typeface="Arial"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85728"/>
            <a:ext cx="8715436" cy="6286544"/>
          </a:xfrm>
          <a:prstGeom prst="roundRect">
            <a:avLst/>
          </a:prstGeom>
          <a:blipFill dpi="0" rotWithShape="1">
            <a:blip r:embed="rId2">
              <a:alphaModFix amt="15000"/>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contenu 2"/>
          <p:cNvSpPr txBox="1">
            <a:spLocks/>
          </p:cNvSpPr>
          <p:nvPr/>
        </p:nvSpPr>
        <p:spPr>
          <a:xfrm>
            <a:off x="457200" y="550107"/>
            <a:ext cx="8229600" cy="5478091"/>
          </a:xfrm>
          <a:prstGeom prst="rect">
            <a:avLst/>
          </a:prstGeom>
        </p:spPr>
        <p:txBody>
          <a:bodyPr/>
          <a:lstStyle/>
          <a:p>
            <a:pPr algn="r" rtl="1"/>
            <a:endParaRPr lang="fr-FR" sz="2800" dirty="0"/>
          </a:p>
          <a:p>
            <a:pPr algn="just" rtl="1"/>
            <a:r>
              <a:rPr lang="ar-DZ" sz="3200" dirty="0"/>
              <a:t>                                   - </a:t>
            </a:r>
            <a:r>
              <a:rPr lang="ar-SA" sz="3200" dirty="0">
                <a:solidFill>
                  <a:srgbClr val="FF0000"/>
                </a:solidFill>
              </a:rPr>
              <a:t>الحوار</a:t>
            </a:r>
            <a:r>
              <a:rPr lang="ar-DZ" sz="3200" dirty="0">
                <a:solidFill>
                  <a:srgbClr val="FF0000"/>
                </a:solidFill>
              </a:rPr>
              <a:t> المباشر</a:t>
            </a:r>
            <a:r>
              <a:rPr lang="ar-SA" sz="3200" dirty="0"/>
              <a:t> و التواصل بين الحكومة </a:t>
            </a:r>
            <a:r>
              <a:rPr lang="ar-DZ" sz="3200" dirty="0"/>
              <a:t>والبرلمان </a:t>
            </a:r>
            <a:r>
              <a:rPr lang="ar-SA" sz="3200" dirty="0"/>
              <a:t>و المجتمع المدني والقطاع الخاص و الإعلام</a:t>
            </a:r>
            <a:r>
              <a:rPr lang="ar-DZ" sz="3200" dirty="0"/>
              <a:t> ، و</a:t>
            </a:r>
            <a:r>
              <a:rPr lang="ar-SA" sz="3200" dirty="0"/>
              <a:t>تقليص الهوة في العلاقة بين الأطراف المشاركة</a:t>
            </a:r>
            <a:endParaRPr lang="fr-FR" sz="3200" dirty="0"/>
          </a:p>
          <a:p>
            <a:pPr lvl="0" algn="just" rtl="1"/>
            <a:r>
              <a:rPr lang="ar-DZ" sz="3200" dirty="0"/>
              <a:t>- </a:t>
            </a:r>
            <a:r>
              <a:rPr lang="ar-SA" sz="3200" dirty="0">
                <a:solidFill>
                  <a:srgbClr val="FF0000"/>
                </a:solidFill>
              </a:rPr>
              <a:t>التشاركية</a:t>
            </a:r>
            <a:r>
              <a:rPr lang="ar-SA" sz="3200" dirty="0"/>
              <a:t> في صياغة التوصيات</a:t>
            </a:r>
            <a:endParaRPr lang="fr-FR" sz="3200" dirty="0"/>
          </a:p>
          <a:p>
            <a:pPr lvl="0" algn="just" rtl="1"/>
            <a:r>
              <a:rPr lang="ar-DZ" sz="3200" dirty="0"/>
              <a:t>- </a:t>
            </a:r>
            <a:r>
              <a:rPr lang="ar-SA" sz="3200" dirty="0">
                <a:solidFill>
                  <a:srgbClr val="FF0000"/>
                </a:solidFill>
              </a:rPr>
              <a:t>التوازن الجندري </a:t>
            </a:r>
            <a:r>
              <a:rPr lang="ar-SA" sz="3200" dirty="0"/>
              <a:t>في اختيار المشاركين</a:t>
            </a:r>
            <a:r>
              <a:rPr lang="ar-DZ" sz="3200" dirty="0"/>
              <a:t> والمشاركات</a:t>
            </a:r>
            <a:endParaRPr lang="fr-FR" sz="3200" dirty="0"/>
          </a:p>
          <a:p>
            <a:pPr lvl="0" algn="just" rtl="1"/>
            <a:r>
              <a:rPr lang="ar-DZ" sz="3200" dirty="0"/>
              <a:t>- </a:t>
            </a:r>
            <a:r>
              <a:rPr lang="ar-SA" sz="3200" dirty="0">
                <a:solidFill>
                  <a:srgbClr val="FF0000"/>
                </a:solidFill>
              </a:rPr>
              <a:t>تمثيلية الشباب </a:t>
            </a:r>
            <a:r>
              <a:rPr lang="ar-SA" sz="3200" dirty="0"/>
              <a:t>من كل ولايات الجمهورية (24 ولاية)</a:t>
            </a:r>
            <a:r>
              <a:rPr lang="ar-DZ" sz="3200" dirty="0"/>
              <a:t> ومختلف القطاعات (الشباب العامل بالقطاع العام والخاص، الشباب العاطل عن العمل، الطلبة، الشباب بدون </a:t>
            </a:r>
            <a:r>
              <a:rPr lang="ar-DZ" sz="3200" dirty="0" err="1"/>
              <a:t>شهائد</a:t>
            </a:r>
            <a:r>
              <a:rPr lang="ar-DZ" sz="3200" dirty="0"/>
              <a:t>، ذوي الإعاقة،  كوادر المنظمات غير الحكومية التي تعمل على حقوق الشباب)</a:t>
            </a:r>
            <a:endParaRPr lang="fr-FR" sz="3200" dirty="0"/>
          </a:p>
          <a:p>
            <a:pPr lvl="0" algn="just" rtl="1"/>
            <a:r>
              <a:rPr lang="ar-DZ" sz="3200" dirty="0"/>
              <a:t>- </a:t>
            </a:r>
            <a:r>
              <a:rPr lang="ar-SA" sz="3200" dirty="0">
                <a:solidFill>
                  <a:srgbClr val="FF0000"/>
                </a:solidFill>
              </a:rPr>
              <a:t>التوافق</a:t>
            </a:r>
            <a:r>
              <a:rPr lang="ar-SA" sz="3200" dirty="0"/>
              <a:t> على مبادئ تتبناها كل الأطراف المشاركة</a:t>
            </a:r>
            <a:endParaRPr lang="fr-FR" sz="3200" dirty="0"/>
          </a:p>
          <a:p>
            <a:pPr marR="0" lvl="0" algn="r" defTabSz="914400" rtl="1" eaLnBrk="1" fontAlgn="auto" latinLnBrk="0" hangingPunct="1">
              <a:lnSpc>
                <a:spcPct val="15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itre 1">
            <a:extLst>
              <a:ext uri="{FF2B5EF4-FFF2-40B4-BE49-F238E27FC236}">
                <a16:creationId xmlns:a16="http://schemas.microsoft.com/office/drawing/2014/main" id="{2A8630F2-D5CD-430D-8681-5885EED0F0D5}"/>
              </a:ext>
            </a:extLst>
          </p:cNvPr>
          <p:cNvSpPr txBox="1">
            <a:spLocks/>
          </p:cNvSpPr>
          <p:nvPr/>
        </p:nvSpPr>
        <p:spPr>
          <a:xfrm>
            <a:off x="4788024" y="550107"/>
            <a:ext cx="3570190" cy="857256"/>
          </a:xfrm>
          <a:prstGeom prst="rect">
            <a:avLst/>
          </a:prstGeom>
          <a:solidFill>
            <a:srgbClr val="CC0000"/>
          </a:solidFill>
          <a:scene3d>
            <a:camera prst="orthographicFront"/>
            <a:lightRig rig="threePt" dir="t"/>
          </a:scene3d>
          <a:sp3d>
            <a:bevelT w="152400" h="50800" prst="softRound"/>
          </a:sp3d>
        </p:spPr>
        <p:txBody>
          <a:bodyPr rtlCol="0">
            <a:noAutofit/>
          </a:bodyPr>
          <a:lstStyle/>
          <a:p>
            <a:pPr lvl="0" algn="ctr">
              <a:spcBef>
                <a:spcPct val="0"/>
              </a:spcBef>
              <a:defRPr/>
            </a:pPr>
            <a:r>
              <a:rPr kumimoji="0" lang="ar-DZ" sz="4000" b="1" i="0" u="none" strike="noStrike" kern="1200" cap="none" spc="0" normalizeH="0" baseline="0" noProof="0" dirty="0">
                <a:ln>
                  <a:noFill/>
                </a:ln>
                <a:solidFill>
                  <a:schemeClr val="bg1"/>
                </a:solidFill>
                <a:effectLst/>
                <a:uLnTx/>
                <a:uFillTx/>
                <a:latin typeface="+mj-lt"/>
                <a:ea typeface="+mj-ea"/>
                <a:cs typeface="+mn-cs"/>
              </a:rPr>
              <a:t>مواصفات المشروع</a:t>
            </a:r>
            <a:endParaRPr kumimoji="0" lang="fr-FR" sz="4000" b="1" i="0" u="none" strike="noStrike" kern="1200" cap="none" spc="0" normalizeH="0" baseline="0" noProof="0" dirty="0">
              <a:ln>
                <a:noFill/>
              </a:ln>
              <a:solidFill>
                <a:schemeClr val="bg1"/>
              </a:solidFill>
              <a:effectLst/>
              <a:uLnTx/>
              <a:uFillTx/>
              <a:latin typeface="+mj-lt"/>
              <a:ea typeface="+mj-ea"/>
              <a:cs typeface="+mn-cs"/>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924</Words>
  <Application>Microsoft Office PowerPoint</Application>
  <PresentationFormat>Affichage à l'écran (4:3)</PresentationFormat>
  <Paragraphs>120</Paragraphs>
  <Slides>24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Arabic Typesetting</vt:lpstr>
      <vt:lpstr>Arial</vt:lpstr>
      <vt:lpstr>Bodoni MT</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DELL1</dc:creator>
  <cp:lastModifiedBy>ARBIA JBELI</cp:lastModifiedBy>
  <cp:revision>58</cp:revision>
  <dcterms:created xsi:type="dcterms:W3CDTF">2015-04-13T15:59:14Z</dcterms:created>
  <dcterms:modified xsi:type="dcterms:W3CDTF">2017-11-22T01:46:35Z</dcterms:modified>
</cp:coreProperties>
</file>