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5" r:id="rId6"/>
    <p:sldId id="266" r:id="rId7"/>
    <p:sldId id="267" r:id="rId8"/>
    <p:sldId id="268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484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'Latest Main Results - Section 1'!$P$4</c:f>
              <c:strCache>
                <c:ptCount val="1"/>
                <c:pt idx="0">
                  <c:v>Employed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'Latest Main Results - Section 1'!$O$5:$O$13</c:f>
              <c:strCache>
                <c:ptCount val="9"/>
                <c:pt idx="0">
                  <c:v>Rural</c:v>
                </c:pt>
                <c:pt idx="1">
                  <c:v>Other Urban</c:v>
                </c:pt>
                <c:pt idx="2">
                  <c:v>Urban Freetown</c:v>
                </c:pt>
                <c:pt idx="4">
                  <c:v>Women</c:v>
                </c:pt>
                <c:pt idx="5">
                  <c:v>Men</c:v>
                </c:pt>
                <c:pt idx="7">
                  <c:v>Youth (AFR)</c:v>
                </c:pt>
                <c:pt idx="8">
                  <c:v>Overall</c:v>
                </c:pt>
              </c:strCache>
            </c:strRef>
          </c:cat>
          <c:val>
            <c:numRef>
              <c:f>'Latest Main Results - Section 1'!$P$5:$P$13</c:f>
              <c:numCache>
                <c:formatCode>0%</c:formatCode>
                <c:ptCount val="9"/>
                <c:pt idx="0">
                  <c:v>0.67347402952495661</c:v>
                </c:pt>
                <c:pt idx="1">
                  <c:v>0.50435051339721837</c:v>
                </c:pt>
                <c:pt idx="2">
                  <c:v>0.47934036465906377</c:v>
                </c:pt>
                <c:pt idx="4">
                  <c:v>0.6207752195764713</c:v>
                </c:pt>
                <c:pt idx="5">
                  <c:v>0.62419739162772969</c:v>
                </c:pt>
                <c:pt idx="7">
                  <c:v>0.52444296021476688</c:v>
                </c:pt>
                <c:pt idx="8">
                  <c:v>0.622330721696985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31735296"/>
        <c:axId val="231736832"/>
      </c:barChart>
      <c:catAx>
        <c:axId val="23173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31736832"/>
        <c:crosses val="autoZero"/>
        <c:auto val="1"/>
        <c:lblAlgn val="ctr"/>
        <c:lblOffset val="100"/>
        <c:noMultiLvlLbl val="0"/>
      </c:catAx>
      <c:valAx>
        <c:axId val="2317368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3173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64246325886789"/>
          <c:y val="8.3813687887374699E-2"/>
          <c:w val="0.68214855472056224"/>
          <c:h val="0.68179217408736048"/>
        </c:manualLayout>
      </c:layout>
      <c:pieChart>
        <c:varyColors val="1"/>
        <c:ser>
          <c:idx val="0"/>
          <c:order val="0"/>
          <c:explosion val="18"/>
          <c:dPt>
            <c:idx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Sheet1!$A$1:$A$5</c:f>
              <c:strCache>
                <c:ptCount val="5"/>
                <c:pt idx="0">
                  <c:v>Agriculture </c:v>
                </c:pt>
                <c:pt idx="1">
                  <c:v>Services</c:v>
                </c:pt>
                <c:pt idx="2">
                  <c:v>Mining </c:v>
                </c:pt>
                <c:pt idx="3">
                  <c:v>Construction</c:v>
                </c:pt>
                <c:pt idx="4">
                  <c:v>Manufacturing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61.1</c:v>
                </c:pt>
                <c:pt idx="1">
                  <c:v>33.4</c:v>
                </c:pt>
                <c:pt idx="2">
                  <c:v>1.4</c:v>
                </c:pt>
                <c:pt idx="3">
                  <c:v>1.2</c:v>
                </c:pt>
                <c:pt idx="4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"/>
          <c:y val="0.71635380994838083"/>
          <c:w val="0.99478006617251002"/>
          <c:h val="0.2511938433337792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9337F-D789-436B-8B1B-67D6271F358B}" type="datetimeFigureOut">
              <a:rPr lang="en-US" smtClean="0"/>
              <a:t>20-Nov-17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2E1D2-3A4B-4250-B995-B553DBE3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2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Visitation and Consultations with Institutions promoting Youth skills training and  employment Programmes. YMCA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2E1D2-3A4B-4250-B995-B553DBE3A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89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Visitation and consultation with Youth Skills Development</a:t>
            </a:r>
            <a:r>
              <a:rPr lang="en-US" baseline="0" dirty="0" smtClean="0"/>
              <a:t> and Employment Organizations YMCA – Queen Leaders Project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2E1D2-3A4B-4250-B995-B553DBE3A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6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Visitation and Consultation with National Youth Commission on Graduate Internship Project GIP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2E1D2-3A4B-4250-B995-B553DBE3A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19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Visitation and consultation with Youth Skills Development</a:t>
            </a:r>
            <a:r>
              <a:rPr lang="en-US" baseline="0" dirty="0" smtClean="0"/>
              <a:t> and Employment Organizations YMCA – Slum Dwellers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2E1D2-3A4B-4250-B995-B553DBE3A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15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National Validation  Workshop of Youth Policy Toolbox  22nd-23rd February, 2017 bring various Youth institution and Ministry of Youth Affairs and National Youth Commission-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Rationale, expected accomplishments and 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Strategic partnerships.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2E1D2-3A4B-4250-B995-B553DBE3A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69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National Validation  Workshop of Youth Policy Toolbox  22nd-23rd February, 2017 bring various Youth institution and Ministry of Youth Affairs and National Youth Commission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2E1D2-3A4B-4250-B995-B553DBE3A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EFFD-CCB4-412B-A21E-D94C674D8DE8}" type="datetimeFigureOut">
              <a:rPr lang="en-US" smtClean="0"/>
              <a:t>20-Nov-17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0690-1F27-4B3E-9272-2F35460B7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7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EFFD-CCB4-412B-A21E-D94C674D8DE8}" type="datetimeFigureOut">
              <a:rPr lang="en-US" smtClean="0"/>
              <a:t>20-Nov-17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0690-1F27-4B3E-9272-2F35460B7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0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EFFD-CCB4-412B-A21E-D94C674D8DE8}" type="datetimeFigureOut">
              <a:rPr lang="en-US" smtClean="0"/>
              <a:t>20-Nov-17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0690-1F27-4B3E-9272-2F35460B7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3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EFFD-CCB4-412B-A21E-D94C674D8DE8}" type="datetimeFigureOut">
              <a:rPr lang="en-US" smtClean="0"/>
              <a:t>20-Nov-17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0690-1F27-4B3E-9272-2F35460B7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5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EFFD-CCB4-412B-A21E-D94C674D8DE8}" type="datetimeFigureOut">
              <a:rPr lang="en-US" smtClean="0"/>
              <a:t>20-Nov-17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0690-1F27-4B3E-9272-2F35460B7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4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EFFD-CCB4-412B-A21E-D94C674D8DE8}" type="datetimeFigureOut">
              <a:rPr lang="en-US" smtClean="0"/>
              <a:t>20-Nov-17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0690-1F27-4B3E-9272-2F35460B7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0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EFFD-CCB4-412B-A21E-D94C674D8DE8}" type="datetimeFigureOut">
              <a:rPr lang="en-US" smtClean="0"/>
              <a:t>20-Nov-17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0690-1F27-4B3E-9272-2F35460B7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EFFD-CCB4-412B-A21E-D94C674D8DE8}" type="datetimeFigureOut">
              <a:rPr lang="en-US" smtClean="0"/>
              <a:t>20-Nov-17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0690-1F27-4B3E-9272-2F35460B7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8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EFFD-CCB4-412B-A21E-D94C674D8DE8}" type="datetimeFigureOut">
              <a:rPr lang="en-US" smtClean="0"/>
              <a:t>20-Nov-17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0690-1F27-4B3E-9272-2F35460B7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3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EFFD-CCB4-412B-A21E-D94C674D8DE8}" type="datetimeFigureOut">
              <a:rPr lang="en-US" smtClean="0"/>
              <a:t>20-Nov-17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0690-1F27-4B3E-9272-2F35460B7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5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EFFD-CCB4-412B-A21E-D94C674D8DE8}" type="datetimeFigureOut">
              <a:rPr lang="en-US" smtClean="0"/>
              <a:t>20-Nov-17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0690-1F27-4B3E-9272-2F35460B7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3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3EFFD-CCB4-412B-A21E-D94C674D8DE8}" type="datetimeFigureOut">
              <a:rPr lang="en-US" smtClean="0"/>
              <a:t>20-Nov-17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30690-1F27-4B3E-9272-2F35460B7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3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200" b="1" dirty="0" smtClean="0"/>
              <a:t>Interregional Youth Policy Forum</a:t>
            </a:r>
            <a:br>
              <a:rPr lang="en-US" sz="2200" b="1" dirty="0" smtClean="0"/>
            </a:br>
            <a:r>
              <a:rPr lang="en-US" sz="2200" b="1" dirty="0" smtClean="0"/>
              <a:t>21-23 November 2017</a:t>
            </a:r>
            <a:br>
              <a:rPr lang="en-US" sz="2200" b="1" dirty="0" smtClean="0"/>
            </a:br>
            <a:r>
              <a:rPr lang="en-US" sz="2200" b="1" dirty="0" smtClean="0"/>
              <a:t>Bangkok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Feedback from project partners, learning from each </a:t>
            </a:r>
            <a:r>
              <a:rPr lang="en-US" sz="2400" b="1" dirty="0" smtClean="0"/>
              <a:t>other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457200" lvl="1" indent="0" algn="ctr">
              <a:buNone/>
            </a:pPr>
            <a:r>
              <a:rPr lang="en-US" b="1" dirty="0"/>
              <a:t>Sierra </a:t>
            </a:r>
            <a:r>
              <a:rPr lang="en-US" b="1" dirty="0" smtClean="0"/>
              <a:t>Leone Perspective </a:t>
            </a:r>
          </a:p>
          <a:p>
            <a:pPr marL="457200" lvl="1" indent="0" algn="ctr">
              <a:buNone/>
            </a:pPr>
            <a:endParaRPr lang="en-US" b="1" dirty="0"/>
          </a:p>
          <a:p>
            <a:pPr marL="457200" lvl="1" indent="0" algn="ctr">
              <a:buNone/>
            </a:pPr>
            <a:r>
              <a:rPr lang="en-US" b="1" dirty="0" smtClean="0"/>
              <a:t>Ngolo Katta - National Consultant</a:t>
            </a:r>
          </a:p>
          <a:p>
            <a:pPr marL="457200" lvl="1" indent="0" algn="ctr">
              <a:buNone/>
            </a:pPr>
            <a:endParaRPr lang="en-US" b="1" dirty="0" smtClean="0"/>
          </a:p>
          <a:p>
            <a:pPr marL="457200" lvl="1" indent="0" algn="ctr">
              <a:buNone/>
            </a:pPr>
            <a:r>
              <a:rPr lang="en-US" b="1" dirty="0" smtClean="0"/>
              <a:t>Executive Director</a:t>
            </a:r>
          </a:p>
          <a:p>
            <a:pPr marL="457200" lvl="1" indent="0" algn="ctr">
              <a:buNone/>
            </a:pPr>
            <a:r>
              <a:rPr lang="en-US" b="1" dirty="0" smtClean="0"/>
              <a:t>Centre for Coordination of Youth Activities - CCYA</a:t>
            </a:r>
            <a:endParaRPr lang="en-US" b="1" dirty="0"/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19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Interregional Youth Policy Forum</a:t>
            </a:r>
            <a:br>
              <a:rPr lang="en-US" sz="2000" b="1" dirty="0" smtClean="0"/>
            </a:br>
            <a:r>
              <a:rPr lang="en-US" sz="2000" b="1" dirty="0" smtClean="0"/>
              <a:t>21-23 November 2017</a:t>
            </a:r>
            <a:br>
              <a:rPr lang="en-US" sz="2000" b="1" dirty="0" smtClean="0"/>
            </a:br>
            <a:r>
              <a:rPr lang="en-US" sz="2000" b="1" dirty="0" smtClean="0"/>
              <a:t>Bangkok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/>
          <a:lstStyle/>
          <a:p>
            <a:r>
              <a:rPr lang="en-US" altLang="en-US" sz="2800" dirty="0"/>
              <a:t>Main findings of the 2014 Labor Force Survey Report </a:t>
            </a:r>
            <a:endParaRPr lang="en-US" altLang="en-US" sz="2800" dirty="0" smtClean="0"/>
          </a:p>
          <a:p>
            <a:pPr marL="457200" indent="-457200">
              <a:buSzPct val="90000"/>
              <a:buFont typeface="Cambria" pitchFamily="18" charset="0"/>
              <a:buAutoNum type="arabicParenR"/>
            </a:pPr>
            <a:r>
              <a:rPr lang="en-US" altLang="zh-CN" sz="1800" b="1" dirty="0" smtClean="0"/>
              <a:t>“Informal is normal”</a:t>
            </a:r>
            <a:r>
              <a:rPr lang="en-US" altLang="zh-CN" sz="1800" dirty="0" smtClean="0"/>
              <a:t>: most of the Sierra Leonean population is employed in informal jobs in the </a:t>
            </a:r>
            <a:r>
              <a:rPr lang="en-US" altLang="zh-CN" sz="1800" b="1" dirty="0" smtClean="0"/>
              <a:t>agriculture and household enterprise sectors</a:t>
            </a:r>
            <a:r>
              <a:rPr lang="en-US" altLang="zh-CN" sz="1800" dirty="0" smtClean="0"/>
              <a:t> – a jobs agenda aimed at </a:t>
            </a:r>
            <a:r>
              <a:rPr lang="en-US" altLang="zh-CN" sz="1800" b="1" dirty="0" smtClean="0"/>
              <a:t>improving living standards </a:t>
            </a:r>
            <a:r>
              <a:rPr lang="en-US" altLang="zh-CN" sz="1800" dirty="0" smtClean="0"/>
              <a:t>needs to focus on “better employment” in these sectors to </a:t>
            </a:r>
            <a:r>
              <a:rPr lang="en-US" altLang="zh-CN" sz="1800" b="1" dirty="0" smtClean="0"/>
              <a:t>immediately tackle the job challenges</a:t>
            </a:r>
            <a:r>
              <a:rPr lang="en-US" altLang="zh-CN" sz="1800" dirty="0" smtClean="0"/>
              <a:t> faced by the country</a:t>
            </a:r>
            <a:endParaRPr lang="en-US" altLang="zh-CN" sz="1800" b="1" dirty="0" smtClean="0"/>
          </a:p>
          <a:p>
            <a:pPr marL="457200" indent="-457200">
              <a:buSzPct val="90000"/>
              <a:buFont typeface="Cambria" pitchFamily="18" charset="0"/>
              <a:buAutoNum type="arabicParenR"/>
            </a:pPr>
            <a:r>
              <a:rPr lang="en-US" altLang="zh-CN" sz="1800" b="1" dirty="0" smtClean="0"/>
              <a:t>Financial constraints, access to inputs and a low skilled workforce limit productivity </a:t>
            </a:r>
            <a:r>
              <a:rPr lang="en-US" altLang="zh-CN" sz="1800" dirty="0" smtClean="0"/>
              <a:t>and represent a barrier to the creation of good jobs in all the economic sectors</a:t>
            </a:r>
          </a:p>
          <a:p>
            <a:pPr marL="1050925" lvl="2" indent="-457200">
              <a:buSzPct val="90000"/>
              <a:buFont typeface="Cambria" pitchFamily="18" charset="0"/>
              <a:buAutoNum type="alphaLcParenR"/>
            </a:pPr>
            <a:r>
              <a:rPr lang="en-US" altLang="zh-CN" sz="1600" dirty="0" smtClean="0"/>
              <a:t>Removing these constraints is imperative for the expansion of the </a:t>
            </a:r>
            <a:r>
              <a:rPr lang="en-US" altLang="zh-CN" sz="1600" b="1" dirty="0" smtClean="0"/>
              <a:t>wage sector</a:t>
            </a:r>
            <a:r>
              <a:rPr lang="en-US" altLang="zh-CN" sz="1600" dirty="0" smtClean="0"/>
              <a:t> in the </a:t>
            </a:r>
            <a:r>
              <a:rPr lang="en-US" altLang="zh-CN" sz="1600" b="1" dirty="0" smtClean="0"/>
              <a:t>long term</a:t>
            </a:r>
          </a:p>
          <a:p>
            <a:pPr marL="457200" indent="-457200">
              <a:buSzPct val="90000"/>
              <a:buFont typeface="Cambria" pitchFamily="18" charset="0"/>
              <a:buAutoNum type="arabicParenR"/>
            </a:pPr>
            <a:r>
              <a:rPr lang="en-US" altLang="en-US" sz="1800" b="1" dirty="0" smtClean="0"/>
              <a:t>Youth, women and residents in rural areas face higher barriers to “quality jobs”</a:t>
            </a:r>
            <a:r>
              <a:rPr lang="en-US" altLang="en-US" sz="1800" dirty="0" smtClean="0"/>
              <a:t>: </a:t>
            </a:r>
          </a:p>
          <a:p>
            <a:pPr marL="1050925" lvl="2" indent="-457200">
              <a:buSzPct val="90000"/>
              <a:buFont typeface="Cambria" pitchFamily="18" charset="0"/>
              <a:buAutoNum type="alphaLcParenR"/>
            </a:pPr>
            <a:r>
              <a:rPr lang="en-US" altLang="en-US" sz="1600" b="1" dirty="0" smtClean="0"/>
              <a:t>Societal expectations and early family formation limit employment and earning opportunities for women</a:t>
            </a:r>
            <a:r>
              <a:rPr lang="en-US" altLang="en-US" sz="1600" dirty="0" smtClean="0"/>
              <a:t>, typically concentrated in the household enterprise sector. </a:t>
            </a:r>
          </a:p>
          <a:p>
            <a:pPr marL="1050925" lvl="2" indent="-457200">
              <a:buSzPct val="90000"/>
              <a:buFont typeface="Cambria" pitchFamily="18" charset="0"/>
              <a:buAutoNum type="alphaLcParenR"/>
            </a:pPr>
            <a:r>
              <a:rPr lang="en-US" altLang="en-US" sz="1600" b="1" dirty="0" smtClean="0"/>
              <a:t>Low skills level and financial constraints </a:t>
            </a:r>
            <a:r>
              <a:rPr lang="en-US" altLang="en-US" sz="1600" dirty="0" smtClean="0"/>
              <a:t>results in difficulties for the </a:t>
            </a:r>
            <a:r>
              <a:rPr lang="en-US" altLang="en-US" sz="1600" b="1" dirty="0" smtClean="0"/>
              <a:t>youth</a:t>
            </a:r>
            <a:r>
              <a:rPr lang="en-US" altLang="en-US" sz="1600" dirty="0" smtClean="0"/>
              <a:t> in finding jobs in the </a:t>
            </a:r>
            <a:r>
              <a:rPr lang="en-US" altLang="en-US" sz="1600" b="1" dirty="0" smtClean="0"/>
              <a:t>formal sector</a:t>
            </a:r>
          </a:p>
          <a:p>
            <a:pPr marL="1050925" lvl="2" indent="-457200">
              <a:buSzPct val="90000"/>
              <a:buFont typeface="Cambria" pitchFamily="18" charset="0"/>
              <a:buAutoNum type="alphaLcParenR"/>
            </a:pPr>
            <a:r>
              <a:rPr lang="en-US" altLang="en-US" sz="1600" b="1" dirty="0" smtClean="0"/>
              <a:t>Limited knowledge of modern agricultural practices</a:t>
            </a:r>
            <a:r>
              <a:rPr lang="en-US" altLang="en-US" sz="1600" dirty="0" smtClean="0"/>
              <a:t> as well as </a:t>
            </a:r>
            <a:r>
              <a:rPr lang="en-US" altLang="en-US" sz="1600" b="1" dirty="0" smtClean="0"/>
              <a:t>low access to inputs and capital</a:t>
            </a:r>
            <a:r>
              <a:rPr lang="en-US" altLang="en-US" sz="1600" dirty="0" smtClean="0"/>
              <a:t> represent severe challenges for those living in </a:t>
            </a:r>
            <a:r>
              <a:rPr lang="en-US" altLang="en-US" sz="1600" b="1" dirty="0" smtClean="0"/>
              <a:t>rural areas.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Interregional Youth Policy Forum</a:t>
            </a:r>
            <a:br>
              <a:rPr lang="en-US" sz="2000" b="1" dirty="0" smtClean="0"/>
            </a:br>
            <a:r>
              <a:rPr lang="en-US" sz="2000" b="1" dirty="0" smtClean="0"/>
              <a:t>21-23 November 2017</a:t>
            </a:r>
            <a:br>
              <a:rPr lang="en-US" sz="2000" b="1" dirty="0" smtClean="0"/>
            </a:br>
            <a:r>
              <a:rPr lang="en-US" sz="2000" b="1" dirty="0" smtClean="0"/>
              <a:t>Bangkok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/>
          </a:bodyPr>
          <a:lstStyle/>
          <a:p>
            <a:r>
              <a:rPr lang="en-US" altLang="en-US" sz="2000" b="1" dirty="0"/>
              <a:t>Most have jobs, especially in rural areas where majority cannot “afford” not to work </a:t>
            </a:r>
          </a:p>
          <a:p>
            <a:pPr marL="0" indent="0">
              <a:buNone/>
            </a:pPr>
            <a:r>
              <a:rPr lang="en-US" altLang="en-US" sz="2000" b="1" dirty="0" smtClean="0">
                <a:solidFill>
                  <a:srgbClr val="D06B20"/>
                </a:solidFill>
                <a:latin typeface="Cambria" pitchFamily="18" charset="0"/>
                <a:cs typeface="Arial" charset="0"/>
              </a:rPr>
              <a:t>         </a:t>
            </a:r>
            <a:r>
              <a:rPr lang="en-US" altLang="en-US" sz="1800" b="1" dirty="0" smtClean="0">
                <a:solidFill>
                  <a:srgbClr val="D06B20"/>
                </a:solidFill>
                <a:latin typeface="Cambria" pitchFamily="18" charset="0"/>
                <a:cs typeface="Arial" charset="0"/>
              </a:rPr>
              <a:t>Employed (%)                                                  Employment </a:t>
            </a:r>
            <a:r>
              <a:rPr lang="en-US" altLang="en-US" sz="1800" b="1" dirty="0">
                <a:solidFill>
                  <a:srgbClr val="D06B20"/>
                </a:solidFill>
                <a:latin typeface="Cambria" pitchFamily="18" charset="0"/>
                <a:cs typeface="Arial" charset="0"/>
              </a:rPr>
              <a:t>by Economic Sector </a:t>
            </a:r>
            <a:r>
              <a:rPr lang="en-US" altLang="en-US" sz="1800" b="1" dirty="0" smtClean="0">
                <a:solidFill>
                  <a:srgbClr val="D06B20"/>
                </a:solidFill>
                <a:latin typeface="Cambria" pitchFamily="18" charset="0"/>
                <a:cs typeface="Arial" charset="0"/>
              </a:rPr>
              <a:t>(%)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102035"/>
              </p:ext>
            </p:extLst>
          </p:nvPr>
        </p:nvGraphicFramePr>
        <p:xfrm>
          <a:off x="76199" y="2438400"/>
          <a:ext cx="4031673" cy="354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056512"/>
              </p:ext>
            </p:extLst>
          </p:nvPr>
        </p:nvGraphicFramePr>
        <p:xfrm>
          <a:off x="4953000" y="2362200"/>
          <a:ext cx="3898900" cy="393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0" y="60198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The agriculture and services sectors employ the vast majority of workers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28600" y="5786360"/>
            <a:ext cx="4572000" cy="10977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7350" lvl="0" indent="-342900" fontAlgn="base">
              <a:spcBef>
                <a:spcPts val="700"/>
              </a:spcBef>
              <a:spcAft>
                <a:spcPts val="300"/>
              </a:spcAft>
              <a:buClr>
                <a:srgbClr val="59B0B9"/>
              </a:buClr>
              <a:buSzPct val="60000"/>
              <a:buFont typeface="Wingdings" pitchFamily="2" charset="2"/>
              <a:buChar char=""/>
            </a:pPr>
            <a:r>
              <a:rPr lang="en-US" altLang="en-US" sz="1900" dirty="0">
                <a:solidFill>
                  <a:srgbClr val="000000"/>
                </a:solidFill>
                <a:latin typeface="Cambria"/>
              </a:rPr>
              <a:t>There are </a:t>
            </a:r>
            <a:r>
              <a:rPr lang="en-US" altLang="en-US" sz="1900" b="1" dirty="0">
                <a:solidFill>
                  <a:srgbClr val="000000"/>
                </a:solidFill>
                <a:latin typeface="Cambria"/>
              </a:rPr>
              <a:t>no gender </a:t>
            </a:r>
            <a:r>
              <a:rPr lang="en-US" altLang="en-US" sz="1900" dirty="0">
                <a:solidFill>
                  <a:srgbClr val="000000"/>
                </a:solidFill>
                <a:latin typeface="Cambria"/>
              </a:rPr>
              <a:t>differences in likelihood of being employed</a:t>
            </a:r>
          </a:p>
          <a:p>
            <a:pPr marL="387350" lvl="0" indent="-342900" fontAlgn="base">
              <a:spcBef>
                <a:spcPts val="700"/>
              </a:spcBef>
              <a:spcAft>
                <a:spcPts val="300"/>
              </a:spcAft>
              <a:buClr>
                <a:srgbClr val="59B0B9"/>
              </a:buClr>
              <a:buSzPct val="60000"/>
              <a:buFont typeface="Wingdings" pitchFamily="2" charset="2"/>
              <a:buChar char=""/>
            </a:pPr>
            <a:r>
              <a:rPr lang="en-US" altLang="en-US" sz="1900" b="1" dirty="0">
                <a:solidFill>
                  <a:srgbClr val="000000"/>
                </a:solidFill>
                <a:latin typeface="Cambria"/>
              </a:rPr>
              <a:t>Youth </a:t>
            </a:r>
            <a:r>
              <a:rPr lang="en-US" altLang="en-US" sz="1900" dirty="0">
                <a:solidFill>
                  <a:srgbClr val="000000"/>
                </a:solidFill>
                <a:latin typeface="Cambria"/>
              </a:rPr>
              <a:t>less likely to be employed</a:t>
            </a:r>
          </a:p>
        </p:txBody>
      </p:sp>
    </p:spTree>
    <p:extLst>
      <p:ext uri="{BB962C8B-B14F-4D97-AF65-F5344CB8AC3E}">
        <p14:creationId xmlns:p14="http://schemas.microsoft.com/office/powerpoint/2010/main" val="8474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Interregional Youth Policy Forum</a:t>
            </a:r>
            <a:br>
              <a:rPr lang="en-US" sz="2000" b="1" dirty="0" smtClean="0"/>
            </a:br>
            <a:r>
              <a:rPr lang="en-US" sz="2000" b="1" dirty="0" smtClean="0"/>
              <a:t>21-23 November 2017</a:t>
            </a:r>
            <a:br>
              <a:rPr lang="en-US" sz="2000" b="1" dirty="0" smtClean="0"/>
            </a:br>
            <a:r>
              <a:rPr lang="en-US" sz="2000" b="1" dirty="0" smtClean="0"/>
              <a:t>Bangkok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Desk Review</a:t>
            </a:r>
            <a:endParaRPr lang="en-US" sz="2800" b="1" dirty="0"/>
          </a:p>
          <a:p>
            <a:r>
              <a:rPr lang="en-US" sz="2000" b="1" dirty="0" smtClean="0"/>
              <a:t>National youth Commission 2009</a:t>
            </a:r>
          </a:p>
          <a:p>
            <a:r>
              <a:rPr lang="en-US" sz="2000" b="1" dirty="0" smtClean="0"/>
              <a:t>National </a:t>
            </a:r>
            <a:r>
              <a:rPr lang="en-US" sz="2000" b="1" dirty="0"/>
              <a:t>Youth Employment Action Plan: 2012 - 2016 </a:t>
            </a:r>
            <a:r>
              <a:rPr lang="en-US" sz="2000" b="1" dirty="0" smtClean="0"/>
              <a:t>in Sierra Leone</a:t>
            </a:r>
          </a:p>
          <a:p>
            <a:r>
              <a:rPr lang="en-US" sz="2000" b="1" dirty="0" smtClean="0"/>
              <a:t>Revised National youth Policy 2012</a:t>
            </a:r>
          </a:p>
          <a:p>
            <a:r>
              <a:rPr lang="en-US" sz="2000" b="1" dirty="0" smtClean="0"/>
              <a:t>National </a:t>
            </a:r>
            <a:r>
              <a:rPr lang="en-US" sz="2000" b="1" dirty="0"/>
              <a:t>Y</a:t>
            </a:r>
            <a:r>
              <a:rPr lang="en-US" sz="2000" b="1" dirty="0" smtClean="0"/>
              <a:t>outh Development Blue Print</a:t>
            </a:r>
          </a:p>
          <a:p>
            <a:r>
              <a:rPr lang="en-US" sz="2000" b="1" dirty="0" smtClean="0"/>
              <a:t> National Youth Service Corp Act 14</a:t>
            </a:r>
          </a:p>
          <a:p>
            <a:r>
              <a:rPr lang="en-US" sz="2000" b="1" dirty="0" smtClean="0"/>
              <a:t>Identifying Youth Organizations working </a:t>
            </a:r>
            <a:r>
              <a:rPr lang="en-US" sz="2000" b="1" dirty="0"/>
              <a:t>o</a:t>
            </a:r>
            <a:r>
              <a:rPr lang="en-US" sz="2000" b="1" dirty="0" smtClean="0"/>
              <a:t>n youth employment issues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528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prstClr val="black"/>
                </a:solidFill>
              </a:rPr>
              <a:t>Interregional Youth Policy Forum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>
                <a:solidFill>
                  <a:prstClr val="black"/>
                </a:solidFill>
              </a:rPr>
              <a:t>21-23 November 2017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>
                <a:solidFill>
                  <a:prstClr val="black"/>
                </a:solidFill>
              </a:rPr>
              <a:t>Bangkok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1"/>
            <a:ext cx="4038600" cy="421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58139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9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prstClr val="black"/>
                </a:solidFill>
              </a:rPr>
              <a:t>Interregional Youth Policy Forum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>
                <a:solidFill>
                  <a:prstClr val="black"/>
                </a:solidFill>
              </a:rPr>
              <a:t>21-23 November 2017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>
                <a:solidFill>
                  <a:prstClr val="black"/>
                </a:solidFill>
              </a:rPr>
              <a:t>Bangkok</a:t>
            </a:r>
            <a:endParaRPr lang="en-US" dirty="0"/>
          </a:p>
        </p:txBody>
      </p:sp>
      <p:pic>
        <p:nvPicPr>
          <p:cNvPr id="4098" name="Picture 2" descr="E:\GIP Gradruation and Certification ceremon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267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00" y="1676400"/>
            <a:ext cx="40159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9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prstClr val="black"/>
                </a:solidFill>
              </a:rPr>
              <a:t>Interregional Youth Policy Forum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>
                <a:solidFill>
                  <a:prstClr val="black"/>
                </a:solidFill>
              </a:rPr>
              <a:t>21-23 November 2017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>
                <a:solidFill>
                  <a:prstClr val="black"/>
                </a:solidFill>
              </a:rPr>
              <a:t>Bangkok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03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733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5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prstClr val="black"/>
                </a:solidFill>
              </a:rPr>
              <a:t>Interregional Youth Policy Forum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>
                <a:solidFill>
                  <a:prstClr val="black"/>
                </a:solidFill>
              </a:rPr>
              <a:t>21-23 November 2017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>
                <a:solidFill>
                  <a:prstClr val="black"/>
                </a:solidFill>
              </a:rPr>
              <a:t>Bangkok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038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038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0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Interregional Youth Policy Forum</a:t>
            </a:r>
            <a:br>
              <a:rPr lang="en-US" sz="2000" b="1" dirty="0" smtClean="0"/>
            </a:br>
            <a:r>
              <a:rPr lang="en-US" sz="2000" b="1" dirty="0" smtClean="0"/>
              <a:t>21-23 November 2017</a:t>
            </a:r>
            <a:br>
              <a:rPr lang="en-US" sz="2000" b="1" dirty="0" smtClean="0"/>
            </a:br>
            <a:r>
              <a:rPr lang="en-US" sz="2000" b="1" dirty="0" smtClean="0"/>
              <a:t>Bangkok</a:t>
            </a:r>
            <a:endParaRPr lang="en-US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84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9">
    <a:dk1>
      <a:srgbClr val="000000"/>
    </a:dk1>
    <a:lt1>
      <a:srgbClr val="FFFFFF"/>
    </a:lt1>
    <a:dk2>
      <a:srgbClr val="282828"/>
    </a:dk2>
    <a:lt2>
      <a:srgbClr val="D4D4D4"/>
    </a:lt2>
    <a:accent1>
      <a:srgbClr val="86CE24"/>
    </a:accent1>
    <a:accent2>
      <a:srgbClr val="59B0B9"/>
    </a:accent2>
    <a:accent3>
      <a:srgbClr val="FAC810"/>
    </a:accent3>
    <a:accent4>
      <a:srgbClr val="7D8F8C"/>
    </a:accent4>
    <a:accent5>
      <a:srgbClr val="D06B20"/>
    </a:accent5>
    <a:accent6>
      <a:srgbClr val="958B8B"/>
    </a:accent6>
    <a:hlink>
      <a:srgbClr val="FF9900"/>
    </a:hlink>
    <a:folHlink>
      <a:srgbClr val="969696"/>
    </a:folHlink>
  </a:clrScheme>
  <a:fontScheme name="Sketchbook">
    <a:majorFont>
      <a:latin typeface="Cambria"/>
      <a:ea typeface=""/>
      <a:cs typeface=""/>
      <a:font script="Jpan" typeface="ＭＳ ゴシック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ustom 9">
    <a:dk1>
      <a:srgbClr val="000000"/>
    </a:dk1>
    <a:lt1>
      <a:srgbClr val="FFFFFF"/>
    </a:lt1>
    <a:dk2>
      <a:srgbClr val="282828"/>
    </a:dk2>
    <a:lt2>
      <a:srgbClr val="D4D4D4"/>
    </a:lt2>
    <a:accent1>
      <a:srgbClr val="86CE24"/>
    </a:accent1>
    <a:accent2>
      <a:srgbClr val="59B0B9"/>
    </a:accent2>
    <a:accent3>
      <a:srgbClr val="FAC810"/>
    </a:accent3>
    <a:accent4>
      <a:srgbClr val="7D8F8C"/>
    </a:accent4>
    <a:accent5>
      <a:srgbClr val="D06B20"/>
    </a:accent5>
    <a:accent6>
      <a:srgbClr val="958B8B"/>
    </a:accent6>
    <a:hlink>
      <a:srgbClr val="FF9900"/>
    </a:hlink>
    <a:folHlink>
      <a:srgbClr val="969696"/>
    </a:folHlink>
  </a:clrScheme>
  <a:fontScheme name="Sketchbook">
    <a:majorFont>
      <a:latin typeface="Cambria"/>
      <a:ea typeface=""/>
      <a:cs typeface=""/>
      <a:font script="Jpan" typeface="ＭＳ ゴシック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460</Words>
  <Application>Microsoft Office PowerPoint</Application>
  <PresentationFormat>On-screen Show (4:3)</PresentationFormat>
  <Paragraphs>50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 Interregional Youth Policy Forum 21-23 November 2017 Bangkok </vt:lpstr>
      <vt:lpstr>Interregional Youth Policy Forum 21-23 November 2017 Bangkok</vt:lpstr>
      <vt:lpstr>Interregional Youth Policy Forum 21-23 November 2017 Bangkok</vt:lpstr>
      <vt:lpstr>Interregional Youth Policy Forum 21-23 November 2017 Bangkok</vt:lpstr>
      <vt:lpstr>Interregional Youth Policy Forum 21-23 November 2017 Bangkok</vt:lpstr>
      <vt:lpstr>Interregional Youth Policy Forum 21-23 November 2017 Bangkok</vt:lpstr>
      <vt:lpstr>Interregional Youth Policy Forum 21-23 November 2017 Bangkok</vt:lpstr>
      <vt:lpstr>Interregional Youth Policy Forum 21-23 November 2017 Bangkok</vt:lpstr>
      <vt:lpstr>Interregional Youth Policy Forum 21-23 November 2017 Bangkok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Ngolo Thomas Katta</dc:creator>
  <cp:lastModifiedBy>Ngolo Thomas Katta</cp:lastModifiedBy>
  <cp:revision>14</cp:revision>
  <dcterms:created xsi:type="dcterms:W3CDTF">2017-11-20T04:01:13Z</dcterms:created>
  <dcterms:modified xsi:type="dcterms:W3CDTF">2017-11-20T09:17:18Z</dcterms:modified>
</cp:coreProperties>
</file>