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8" r:id="rId3"/>
    <p:sldId id="289" r:id="rId4"/>
    <p:sldId id="288" r:id="rId5"/>
    <p:sldId id="286" r:id="rId6"/>
    <p:sldId id="287" r:id="rId7"/>
    <p:sldId id="280" r:id="rId8"/>
    <p:sldId id="258" r:id="rId9"/>
    <p:sldId id="282" r:id="rId10"/>
    <p:sldId id="261" r:id="rId11"/>
    <p:sldId id="262" r:id="rId12"/>
    <p:sldId id="263" r:id="rId13"/>
    <p:sldId id="266" r:id="rId14"/>
    <p:sldId id="267" r:id="rId15"/>
    <p:sldId id="283" r:id="rId16"/>
    <p:sldId id="268" r:id="rId17"/>
    <p:sldId id="269" r:id="rId18"/>
    <p:sldId id="270" r:id="rId19"/>
    <p:sldId id="271" r:id="rId20"/>
    <p:sldId id="291" r:id="rId21"/>
    <p:sldId id="284" r:id="rId22"/>
    <p:sldId id="285" r:id="rId23"/>
    <p:sldId id="274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86" y="1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3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05FEE-74FE-4CCC-97A7-967593094643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9B93A-5DAE-4BD8-8958-A8BC40AF63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9B93A-5DAE-4BD8-8958-A8BC40AF63E1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83B3-69DA-49A2-8EED-78F832FDD2D6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36C0-402E-417A-89DE-3C00CC8F74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83B3-69DA-49A2-8EED-78F832FDD2D6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36C0-402E-417A-89DE-3C00CC8F74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83B3-69DA-49A2-8EED-78F832FDD2D6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36C0-402E-417A-89DE-3C00CC8F74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83B3-69DA-49A2-8EED-78F832FDD2D6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36C0-402E-417A-89DE-3C00CC8F74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83B3-69DA-49A2-8EED-78F832FDD2D6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36C0-402E-417A-89DE-3C00CC8F74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83B3-69DA-49A2-8EED-78F832FDD2D6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36C0-402E-417A-89DE-3C00CC8F74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83B3-69DA-49A2-8EED-78F832FDD2D6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36C0-402E-417A-89DE-3C00CC8F74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83B3-69DA-49A2-8EED-78F832FDD2D6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36C0-402E-417A-89DE-3C00CC8F74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83B3-69DA-49A2-8EED-78F832FDD2D6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36C0-402E-417A-89DE-3C00CC8F74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83B3-69DA-49A2-8EED-78F832FDD2D6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36C0-402E-417A-89DE-3C00CC8F74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83B3-69DA-49A2-8EED-78F832FDD2D6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E336C0-402E-417A-89DE-3C00CC8F749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0F83B3-69DA-49A2-8EED-78F832FDD2D6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E336C0-402E-417A-89DE-3C00CC8F7495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642919"/>
            <a:ext cx="7772400" cy="428628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r-FR" sz="4400" dirty="0" smtClean="0">
                <a:solidFill>
                  <a:schemeClr val="tx1"/>
                </a:solidFill>
                <a:latin typeface="Baskerville Old Face" pitchFamily="18" charset="0"/>
              </a:rPr>
              <a:t>THE ROLE  OF  </a:t>
            </a:r>
            <a:r>
              <a:rPr lang="fr-FR" sz="4400" dirty="0" err="1" smtClean="0">
                <a:solidFill>
                  <a:schemeClr val="tx1"/>
                </a:solidFill>
                <a:latin typeface="Baskerville Old Face" pitchFamily="18" charset="0"/>
              </a:rPr>
              <a:t>ICTs</a:t>
            </a:r>
            <a:r>
              <a:rPr lang="fr-FR" sz="4400" dirty="0" smtClean="0">
                <a:solidFill>
                  <a:schemeClr val="tx1"/>
                </a:solidFill>
                <a:latin typeface="Baskerville Old Face" pitchFamily="18" charset="0"/>
              </a:rPr>
              <a:t>                     IN  ENHANCING                 YOUTH  EMPLOYMENT </a:t>
            </a:r>
            <a:endParaRPr lang="fr-FR" sz="44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The </a:t>
            </a:r>
            <a:r>
              <a:rPr lang="en-US" b="1" dirty="0"/>
              <a:t>offshore services industry has turned into one of the most </a:t>
            </a:r>
            <a:r>
              <a:rPr lang="en-US" b="1" dirty="0" smtClean="0"/>
              <a:t>dynamic sectors</a:t>
            </a:r>
            <a:r>
              <a:rPr lang="en-US" b="1" dirty="0"/>
              <a:t>, employing directly </a:t>
            </a:r>
            <a:r>
              <a:rPr lang="en-US" b="1" dirty="0" smtClean="0"/>
              <a:t> more than  4 </a:t>
            </a:r>
            <a:r>
              <a:rPr lang="en-US" b="1" dirty="0"/>
              <a:t>million people around the world. 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 The </a:t>
            </a:r>
            <a:r>
              <a:rPr lang="en-US" b="1" dirty="0"/>
              <a:t>ICT revolution allowed </a:t>
            </a:r>
            <a:r>
              <a:rPr lang="en-US" b="1" dirty="0" smtClean="0"/>
              <a:t>the separation </a:t>
            </a:r>
            <a:r>
              <a:rPr lang="en-US" b="1" dirty="0"/>
              <a:t>of production and consumption of </a:t>
            </a:r>
            <a:r>
              <a:rPr lang="en-US" b="1" dirty="0" smtClean="0"/>
              <a:t>services, </a:t>
            </a:r>
            <a:endParaRPr lang="en-US" b="1" dirty="0"/>
          </a:p>
          <a:p>
            <a:pPr>
              <a:lnSpc>
                <a:spcPct val="150000"/>
              </a:lnSpc>
              <a:buNone/>
            </a:pPr>
            <a:r>
              <a:rPr lang="en-US" b="1" dirty="0" smtClean="0"/>
              <a:t>     changing </a:t>
            </a:r>
            <a:r>
              <a:rPr lang="en-US" b="1" dirty="0"/>
              <a:t>the way companies do business.</a:t>
            </a:r>
            <a:endParaRPr lang="fr-FR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721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The global increase in the use of mobile technologies is playing a key role in expanding </a:t>
            </a:r>
            <a:r>
              <a:rPr lang="en-US" b="1" dirty="0" smtClean="0"/>
              <a:t>employment </a:t>
            </a:r>
            <a:r>
              <a:rPr lang="en-US" b="1" dirty="0" smtClean="0"/>
              <a:t> </a:t>
            </a:r>
            <a:r>
              <a:rPr lang="fr-FR" b="1" dirty="0" err="1" smtClean="0"/>
              <a:t>opportunities</a:t>
            </a:r>
            <a:r>
              <a:rPr lang="fr-FR" b="1" dirty="0" smtClean="0"/>
              <a:t> </a:t>
            </a:r>
            <a:r>
              <a:rPr lang="fr-FR" b="1" dirty="0"/>
              <a:t>for </a:t>
            </a:r>
            <a:r>
              <a:rPr lang="fr-FR" b="1" dirty="0" smtClean="0"/>
              <a:t> </a:t>
            </a:r>
            <a:r>
              <a:rPr lang="fr-FR" b="1" dirty="0" err="1" smtClean="0"/>
              <a:t>youth</a:t>
            </a:r>
            <a:r>
              <a:rPr lang="fr-FR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The fields of ICT repair, maintenance, and sales are </a:t>
            </a:r>
            <a:r>
              <a:rPr lang="en-US" b="1" dirty="0" smtClean="0"/>
              <a:t> explored </a:t>
            </a:r>
            <a:r>
              <a:rPr lang="en-US" b="1" dirty="0"/>
              <a:t>as they </a:t>
            </a:r>
            <a:r>
              <a:rPr lang="en-US" b="1" dirty="0" smtClean="0"/>
              <a:t>to </a:t>
            </a:r>
            <a:r>
              <a:rPr lang="en-US" b="1" dirty="0"/>
              <a:t>be a source </a:t>
            </a:r>
            <a:r>
              <a:rPr lang="en-US" b="1" dirty="0" smtClean="0"/>
              <a:t>of </a:t>
            </a:r>
            <a:r>
              <a:rPr lang="fr-FR" b="1" dirty="0" err="1" smtClean="0"/>
              <a:t>employment</a:t>
            </a:r>
            <a:r>
              <a:rPr lang="fr-FR" b="1" dirty="0" smtClean="0"/>
              <a:t>  </a:t>
            </a:r>
            <a:r>
              <a:rPr lang="fr-FR" b="1" dirty="0"/>
              <a:t>for </a:t>
            </a:r>
            <a:r>
              <a:rPr lang="fr-FR" b="1" dirty="0" err="1"/>
              <a:t>young</a:t>
            </a:r>
            <a:r>
              <a:rPr lang="fr-FR" b="1" dirty="0"/>
              <a:t> </a:t>
            </a:r>
            <a:r>
              <a:rPr lang="fr-FR" b="1" dirty="0" smtClean="0"/>
              <a:t>people</a:t>
            </a:r>
          </a:p>
          <a:p>
            <a:pPr>
              <a:lnSpc>
                <a:spcPct val="150000"/>
              </a:lnSpc>
            </a:pPr>
            <a:r>
              <a:rPr lang="en-US" b="1" dirty="0"/>
              <a:t>Most workers are compensated via electronic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 smtClean="0"/>
              <a:t>    payment </a:t>
            </a:r>
            <a:r>
              <a:rPr lang="en-US" b="1" dirty="0"/>
              <a:t>systems, such as </a:t>
            </a:r>
            <a:r>
              <a:rPr lang="en-US" b="1" dirty="0" smtClean="0"/>
              <a:t>PayPal.</a:t>
            </a:r>
            <a:endParaRPr lang="fr-F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en-US" b="1" dirty="0" smtClean="0"/>
              <a:t>Jobs </a:t>
            </a:r>
            <a:r>
              <a:rPr lang="en-US" b="1" dirty="0"/>
              <a:t>in the app economy can be categorized as follows:</a:t>
            </a:r>
          </a:p>
          <a:p>
            <a:r>
              <a:rPr lang="en-US" b="1" dirty="0" smtClean="0"/>
              <a:t>IT-related </a:t>
            </a:r>
            <a:r>
              <a:rPr lang="en-US" b="1" dirty="0"/>
              <a:t>jobs that use app economy skills—the ability to develop, maintain, or support mobile</a:t>
            </a:r>
          </a:p>
          <a:p>
            <a:pPr>
              <a:buNone/>
            </a:pPr>
            <a:r>
              <a:rPr lang="fr-FR" b="1" dirty="0" smtClean="0"/>
              <a:t>    applications</a:t>
            </a:r>
            <a:r>
              <a:rPr lang="fr-FR" b="1" dirty="0"/>
              <a:t>.</a:t>
            </a:r>
          </a:p>
          <a:p>
            <a:pPr>
              <a:buNone/>
            </a:pPr>
            <a:r>
              <a:rPr lang="en-US" b="1" dirty="0"/>
              <a:t>• Non-IT jobs (such as human resources or marketing) which support app developers in the </a:t>
            </a:r>
            <a:r>
              <a:rPr lang="en-US" b="1" dirty="0" smtClean="0"/>
              <a:t>same </a:t>
            </a:r>
            <a:r>
              <a:rPr lang="fr-FR" b="1" dirty="0" err="1" smtClean="0"/>
              <a:t>company</a:t>
            </a:r>
            <a:r>
              <a:rPr lang="fr-FR" b="1" dirty="0"/>
              <a:t>.</a:t>
            </a:r>
          </a:p>
          <a:p>
            <a:pPr>
              <a:buNone/>
            </a:pPr>
            <a:r>
              <a:rPr lang="en-US" b="1" dirty="0"/>
              <a:t>• Jobs in the local economy that are supported by app developers.</a:t>
            </a:r>
            <a:endParaRPr lang="fr-FR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/>
              <a:t>Opportunities exist for developers to produce </a:t>
            </a:r>
            <a:r>
              <a:rPr lang="en-US" b="1" dirty="0" smtClean="0"/>
              <a:t>apps that </a:t>
            </a:r>
            <a:r>
              <a:rPr lang="en-US" b="1" dirty="0"/>
              <a:t>are relevant in terms of both local language and content</a:t>
            </a:r>
            <a:r>
              <a:rPr lang="en-US" b="1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en-US" b="1" dirty="0" smtClean="0"/>
              <a:t>In </a:t>
            </a:r>
            <a:r>
              <a:rPr lang="en-US" b="1" dirty="0"/>
              <a:t>response to demand </a:t>
            </a:r>
            <a:r>
              <a:rPr lang="en-US" b="1" dirty="0" smtClean="0"/>
              <a:t>by local </a:t>
            </a:r>
            <a:r>
              <a:rPr lang="en-US" b="1" dirty="0"/>
              <a:t>mobile entrepreneurs, a number of incubators, or “labs,” focused on mobile entrepreneurs </a:t>
            </a:r>
            <a:r>
              <a:rPr lang="en-US" b="1" dirty="0" smtClean="0"/>
              <a:t>have </a:t>
            </a:r>
            <a:r>
              <a:rPr lang="fr-FR" b="1" dirty="0" smtClean="0"/>
              <a:t>been </a:t>
            </a:r>
            <a:r>
              <a:rPr lang="fr-FR" b="1" dirty="0" err="1" smtClean="0"/>
              <a:t>established</a:t>
            </a:r>
            <a:r>
              <a:rPr lang="fr-FR" b="1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en-US" b="1" dirty="0" smtClean="0"/>
              <a:t>Games are considered to be the most lucrative apps.</a:t>
            </a:r>
          </a:p>
          <a:p>
            <a:endParaRPr lang="fr-FR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/>
              <a:t>A recent OECD report argues that promoting ICT skills </a:t>
            </a:r>
            <a:r>
              <a:rPr lang="en-US" b="1" dirty="0" smtClean="0"/>
              <a:t>in the </a:t>
            </a:r>
            <a:r>
              <a:rPr lang="en-US" b="1" dirty="0"/>
              <a:t>green and smart economy pays a double dividend by encouraging job creation and accelerating </a:t>
            </a:r>
            <a:r>
              <a:rPr lang="en-US" b="1" dirty="0" smtClean="0"/>
              <a:t>the </a:t>
            </a:r>
            <a:r>
              <a:rPr lang="fr-FR" b="1" dirty="0" smtClean="0"/>
              <a:t>transition </a:t>
            </a:r>
            <a:r>
              <a:rPr lang="fr-FR" b="1" dirty="0"/>
              <a:t>to green </a:t>
            </a:r>
            <a:r>
              <a:rPr lang="fr-FR" b="1" dirty="0" err="1"/>
              <a:t>growth</a:t>
            </a:r>
            <a:r>
              <a:rPr lang="fr-FR" b="1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Green &amp; smart ICT</a:t>
            </a:r>
            <a:endParaRPr lang="fr-FR" b="1" dirty="0"/>
          </a:p>
        </p:txBody>
      </p:sp>
      <p:pic>
        <p:nvPicPr>
          <p:cNvPr id="5" name="Espace réservé du contenu 4" descr="Résultat de recherche d'images pour &quot;green ICT&quot;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14488"/>
            <a:ext cx="614366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2478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3600" b="1" u="sng" dirty="0" smtClean="0"/>
              <a:t>Internet services </a:t>
            </a:r>
            <a:r>
              <a:rPr lang="fr-FR" sz="3600" b="1" u="sng" dirty="0" err="1" smtClean="0"/>
              <a:t>used</a:t>
            </a:r>
            <a:r>
              <a:rPr lang="fr-FR" sz="3600" b="1" u="sng" dirty="0" smtClean="0"/>
              <a:t> for </a:t>
            </a:r>
            <a:r>
              <a:rPr lang="fr-FR" sz="3600" b="1" u="sng" dirty="0" err="1" smtClean="0"/>
              <a:t>seeking</a:t>
            </a:r>
            <a:r>
              <a:rPr lang="fr-FR" sz="3600" b="1" u="sng" dirty="0" smtClean="0"/>
              <a:t> jobs </a:t>
            </a:r>
            <a:r>
              <a:rPr lang="fr-FR" sz="3600" b="1" u="sng" dirty="0" err="1" smtClean="0"/>
              <a:t>include</a:t>
            </a:r>
            <a:r>
              <a:rPr lang="fr-FR" sz="3600" b="1" dirty="0" smtClean="0"/>
              <a:t>: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671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• </a:t>
            </a:r>
            <a:r>
              <a:rPr lang="fr-FR" b="1" dirty="0"/>
              <a:t>CV </a:t>
            </a:r>
            <a:r>
              <a:rPr lang="fr-FR" b="1" dirty="0" err="1"/>
              <a:t>preparation</a:t>
            </a:r>
            <a:r>
              <a:rPr lang="fr-FR" b="1" dirty="0"/>
              <a:t>;</a:t>
            </a:r>
          </a:p>
          <a:p>
            <a:pPr>
              <a:buNone/>
            </a:pPr>
            <a:r>
              <a:rPr lang="fr-FR" b="1" dirty="0"/>
              <a:t>• job </a:t>
            </a:r>
            <a:r>
              <a:rPr lang="fr-FR" b="1" dirty="0" err="1"/>
              <a:t>counselling</a:t>
            </a:r>
            <a:r>
              <a:rPr lang="fr-FR" b="1" dirty="0"/>
              <a:t>;</a:t>
            </a:r>
          </a:p>
          <a:p>
            <a:pPr>
              <a:buNone/>
            </a:pPr>
            <a:r>
              <a:rPr lang="fr-FR" b="1" dirty="0"/>
              <a:t>• </a:t>
            </a:r>
            <a:r>
              <a:rPr lang="fr-FR" b="1" dirty="0" err="1"/>
              <a:t>employee</a:t>
            </a:r>
            <a:r>
              <a:rPr lang="fr-FR" b="1" dirty="0"/>
              <a:t> </a:t>
            </a:r>
            <a:r>
              <a:rPr lang="fr-FR" b="1" dirty="0" err="1"/>
              <a:t>connection</a:t>
            </a:r>
            <a:r>
              <a:rPr lang="fr-FR" b="1" dirty="0"/>
              <a:t> services;</a:t>
            </a:r>
          </a:p>
          <a:p>
            <a:pPr>
              <a:buNone/>
            </a:pPr>
            <a:r>
              <a:rPr lang="fr-FR" b="1" dirty="0"/>
              <a:t>• information on local labour </a:t>
            </a:r>
            <a:r>
              <a:rPr lang="fr-FR" b="1" dirty="0" err="1"/>
              <a:t>markets</a:t>
            </a:r>
            <a:r>
              <a:rPr lang="fr-FR" b="1" dirty="0"/>
              <a:t>;</a:t>
            </a:r>
          </a:p>
          <a:p>
            <a:pPr>
              <a:buNone/>
            </a:pPr>
            <a:r>
              <a:rPr lang="en-US" b="1" dirty="0"/>
              <a:t>• sector-specific training, often in collaboration with industry;</a:t>
            </a:r>
          </a:p>
          <a:p>
            <a:pPr>
              <a:buNone/>
            </a:pPr>
            <a:r>
              <a:rPr lang="fr-FR" b="1" dirty="0"/>
              <a:t>• </a:t>
            </a:r>
            <a:r>
              <a:rPr lang="fr-FR" b="1" dirty="0" err="1"/>
              <a:t>language</a:t>
            </a:r>
            <a:r>
              <a:rPr lang="fr-FR" b="1" dirty="0"/>
              <a:t> training, </a:t>
            </a:r>
            <a:r>
              <a:rPr lang="fr-FR" b="1" dirty="0" err="1"/>
              <a:t>especially</a:t>
            </a:r>
            <a:r>
              <a:rPr lang="fr-FR" b="1" dirty="0"/>
              <a:t> English</a:t>
            </a:r>
            <a:r>
              <a:rPr lang="fr-FR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u="sng" dirty="0" smtClean="0"/>
              <a:t/>
            </a:r>
            <a:br>
              <a:rPr lang="en-US" sz="3600" u="sng" dirty="0" smtClean="0"/>
            </a:br>
            <a:r>
              <a:rPr lang="en-US" sz="3600" u="sng" dirty="0" smtClean="0"/>
              <a:t>Examples of strategies that have           proven effective include: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Develop a culture of entrepreneurship by providing training that encompasses innovation, personal development, leadership and business skills. </a:t>
            </a:r>
          </a:p>
          <a:p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• Ensure access to business, legal and related information to help new entrepreneurs in the early stages of their business development.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fr-FR" sz="2800" b="1" dirty="0" smtClean="0"/>
              <a:t>• </a:t>
            </a:r>
            <a:r>
              <a:rPr lang="fr-FR" sz="2800" b="1" dirty="0" err="1" smtClean="0"/>
              <a:t>Simplify</a:t>
            </a:r>
            <a:r>
              <a:rPr lang="fr-FR" sz="2800" b="1" dirty="0" smtClean="0"/>
              <a:t> business registration </a:t>
            </a:r>
            <a:r>
              <a:rPr lang="fr-FR" sz="2800" b="1" dirty="0" err="1" smtClean="0"/>
              <a:t>processes</a:t>
            </a:r>
            <a:r>
              <a:rPr lang="fr-FR" sz="2800" b="1" dirty="0" smtClean="0"/>
              <a:t>.</a:t>
            </a:r>
            <a:endParaRPr lang="en-US" sz="2800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lnSpcReduction="10000"/>
          </a:bodyPr>
          <a:lstStyle/>
          <a:p>
            <a:r>
              <a:rPr lang="en-US" sz="3500" b="1" dirty="0" smtClean="0"/>
              <a:t>Provide </a:t>
            </a:r>
            <a:r>
              <a:rPr lang="en-US" sz="3500" b="1" dirty="0"/>
              <a:t>financial incentives for new </a:t>
            </a:r>
            <a:r>
              <a:rPr lang="en-US" sz="3500" b="1" dirty="0" smtClean="0"/>
              <a:t>entrepreneurs:</a:t>
            </a:r>
            <a:endParaRPr lang="en-US" sz="3500" b="1" dirty="0"/>
          </a:p>
          <a:p>
            <a:r>
              <a:rPr lang="en-US" sz="3500" b="1" dirty="0"/>
              <a:t>through loans </a:t>
            </a:r>
            <a:r>
              <a:rPr lang="en-US" sz="3500" b="1" dirty="0" smtClean="0"/>
              <a:t>; </a:t>
            </a:r>
            <a:r>
              <a:rPr lang="en-US" sz="3500" b="1" dirty="0"/>
              <a:t>seed funding; grants; reduced tariffs and taxes; reduced cost </a:t>
            </a:r>
            <a:r>
              <a:rPr lang="en-US" sz="3500" b="1" dirty="0" smtClean="0"/>
              <a:t>for </a:t>
            </a:r>
            <a:r>
              <a:rPr lang="en-US" sz="3500" b="1" dirty="0" err="1" smtClean="0"/>
              <a:t>licences</a:t>
            </a:r>
            <a:r>
              <a:rPr lang="en-US" sz="3500" b="1" dirty="0" smtClean="0"/>
              <a:t> </a:t>
            </a:r>
            <a:r>
              <a:rPr lang="en-US" sz="3500" b="1" dirty="0"/>
              <a:t>and registrations, and; financial advice. </a:t>
            </a:r>
            <a:endParaRPr lang="en-US" sz="3500" b="1" dirty="0" smtClean="0"/>
          </a:p>
          <a:p>
            <a:r>
              <a:rPr lang="en-US" sz="3500" b="1" dirty="0" smtClean="0"/>
              <a:t>provide </a:t>
            </a:r>
            <a:r>
              <a:rPr lang="en-US" sz="3500" b="1" dirty="0"/>
              <a:t>access to </a:t>
            </a:r>
            <a:r>
              <a:rPr lang="en-US" sz="3500" b="1" dirty="0" smtClean="0"/>
              <a:t>microcredit. </a:t>
            </a:r>
          </a:p>
          <a:p>
            <a:r>
              <a:rPr lang="en-US" sz="3500" b="1" dirty="0" smtClean="0"/>
              <a:t>Financial </a:t>
            </a:r>
            <a:r>
              <a:rPr lang="en-US" sz="3500" b="1" dirty="0"/>
              <a:t>assistance should be complemented with mentorship and other </a:t>
            </a:r>
            <a:r>
              <a:rPr lang="en-US" sz="3500" b="1" dirty="0" smtClean="0"/>
              <a:t>support.</a:t>
            </a:r>
            <a:endParaRPr lang="en-US" sz="35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329642" cy="550072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b="1" dirty="0" smtClean="0"/>
              <a:t>• </a:t>
            </a:r>
          </a:p>
          <a:p>
            <a:pPr>
              <a:lnSpc>
                <a:spcPct val="120000"/>
              </a:lnSpc>
            </a:pPr>
            <a:r>
              <a:rPr lang="en-US" sz="4000" b="1" dirty="0" smtClean="0"/>
              <a:t>Promote and support collaborative innovation spaces, including co-working spaces, tech hubs, business incubators, and hacker/maker spaces.</a:t>
            </a:r>
          </a:p>
          <a:p>
            <a:pPr>
              <a:lnSpc>
                <a:spcPct val="120000"/>
              </a:lnSpc>
            </a:pPr>
            <a:r>
              <a:rPr lang="en-US" sz="4000" b="1" dirty="0" smtClean="0"/>
              <a:t>  Organize and offer mentorship opportunities for youth to learn from more experienced</a:t>
            </a:r>
          </a:p>
          <a:p>
            <a:pPr>
              <a:lnSpc>
                <a:spcPct val="120000"/>
              </a:lnSpc>
              <a:buNone/>
            </a:pPr>
            <a:r>
              <a:rPr lang="en-US" sz="4000" b="1" dirty="0" smtClean="0"/>
              <a:t>    business people. </a:t>
            </a:r>
          </a:p>
          <a:p>
            <a:pPr>
              <a:lnSpc>
                <a:spcPct val="120000"/>
              </a:lnSpc>
            </a:pPr>
            <a:r>
              <a:rPr lang="fr-FR" sz="4000" b="1" dirty="0" err="1" smtClean="0"/>
              <a:t>Entrepreneurship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skills</a:t>
            </a:r>
            <a:r>
              <a:rPr lang="fr-FR" sz="4000" b="1" dirty="0" smtClean="0"/>
              <a:t> and support </a:t>
            </a:r>
            <a:r>
              <a:rPr lang="fr-FR" sz="4000" b="1" dirty="0" err="1" smtClean="0"/>
              <a:t>Toolkits</a:t>
            </a:r>
            <a:r>
              <a:rPr lang="fr-FR" sz="4000" b="1" dirty="0" smtClean="0"/>
              <a:t> and training programmes (IBM, </a:t>
            </a:r>
            <a:r>
              <a:rPr lang="fr-FR" sz="4000" b="1" dirty="0" err="1" smtClean="0"/>
              <a:t>HP,Microsoft</a:t>
            </a:r>
            <a:r>
              <a:rPr lang="fr-FR" sz="4000" b="1" dirty="0" smtClean="0"/>
              <a:t>).</a:t>
            </a:r>
            <a:endParaRPr lang="en-US" sz="4000" b="1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 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fr-FR" sz="2800" b="1" dirty="0" smtClean="0"/>
              <a:t>- in </a:t>
            </a:r>
            <a:r>
              <a:rPr lang="fr-FR" sz="2800" b="1" dirty="0" smtClean="0"/>
              <a:t>2005 </a:t>
            </a:r>
            <a:r>
              <a:rPr lang="fr-FR" sz="2800" b="1" dirty="0" err="1" smtClean="0"/>
              <a:t>Tunisia</a:t>
            </a:r>
            <a:r>
              <a:rPr lang="fr-FR" sz="2800" b="1" dirty="0" smtClean="0"/>
              <a:t>  </a:t>
            </a:r>
            <a:r>
              <a:rPr lang="fr-FR" sz="2800" b="1" dirty="0" err="1" smtClean="0"/>
              <a:t>held</a:t>
            </a:r>
            <a:r>
              <a:rPr lang="fr-FR" sz="2800" b="1" dirty="0" smtClean="0"/>
              <a:t> the second phase of The World </a:t>
            </a:r>
            <a:r>
              <a:rPr lang="fr-FR" sz="2800" b="1" dirty="0" err="1" smtClean="0"/>
              <a:t>Summit</a:t>
            </a:r>
            <a:r>
              <a:rPr lang="fr-FR" sz="2800" b="1" dirty="0" smtClean="0"/>
              <a:t> of Information Society (WSIS</a:t>
            </a:r>
            <a:r>
              <a:rPr lang="fr-FR" sz="2800" b="1" dirty="0" smtClean="0"/>
              <a:t>) </a:t>
            </a:r>
            <a:r>
              <a:rPr lang="fr-FR" sz="2800" b="1" dirty="0" err="1" smtClean="0"/>
              <a:t>organized</a:t>
            </a:r>
            <a:r>
              <a:rPr lang="fr-FR" sz="2800" b="1" dirty="0" smtClean="0"/>
              <a:t> by International </a:t>
            </a:r>
            <a:r>
              <a:rPr lang="fr-FR" sz="2800" b="1" dirty="0" err="1" smtClean="0"/>
              <a:t>Telecommunications</a:t>
            </a:r>
            <a:r>
              <a:rPr lang="fr-FR" sz="2800" b="1" dirty="0" smtClean="0"/>
              <a:t> Organisation.</a:t>
            </a:r>
            <a:endParaRPr lang="fr-FR" sz="2800" b="1" dirty="0" smtClean="0"/>
          </a:p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2800" b="1" dirty="0" smtClean="0"/>
              <a:t>United Nations Group on the Information Society (UNGIS), consisting of the relevant UN organizations with the mandate to facilitate the implementation of the WSIS outcomes. </a:t>
            </a:r>
            <a:endParaRPr lang="en-US" sz="2800" b="1" dirty="0" smtClean="0"/>
          </a:p>
          <a:p>
            <a:pPr>
              <a:lnSpc>
                <a:spcPct val="160000"/>
              </a:lnSpc>
              <a:buFont typeface="Wingdings" pitchFamily="2" charset="2"/>
              <a:buChar char="§"/>
            </a:pPr>
            <a:endParaRPr lang="en-US" b="1" dirty="0" smtClean="0"/>
          </a:p>
          <a:p>
            <a:pPr>
              <a:lnSpc>
                <a:spcPct val="160000"/>
              </a:lnSpc>
              <a:buFont typeface="Wingdings" pitchFamily="2" charset="2"/>
              <a:buChar char="§"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/>
              <a:t>Actions </a:t>
            </a:r>
            <a:r>
              <a:rPr lang="fr-FR" sz="3200" b="1" dirty="0" err="1" smtClean="0"/>
              <a:t>implemented</a:t>
            </a:r>
            <a:r>
              <a:rPr lang="fr-FR" sz="3200" b="1" dirty="0" smtClean="0"/>
              <a:t> in </a:t>
            </a:r>
            <a:r>
              <a:rPr lang="fr-FR" sz="3200" b="1" dirty="0" err="1" smtClean="0"/>
              <a:t>Tunisia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 err="1" smtClean="0"/>
              <a:t>Strategic</a:t>
            </a:r>
            <a:r>
              <a:rPr lang="fr-FR" b="1" dirty="0" smtClean="0"/>
              <a:t> National </a:t>
            </a:r>
            <a:r>
              <a:rPr lang="fr-FR" b="1" dirty="0" smtClean="0"/>
              <a:t>Plan 2020: </a:t>
            </a:r>
            <a:r>
              <a:rPr lang="fr-FR" b="1" dirty="0" smtClean="0"/>
              <a:t>Smart </a:t>
            </a:r>
            <a:r>
              <a:rPr lang="fr-FR" b="1" dirty="0" err="1" smtClean="0"/>
              <a:t>Tunisia</a:t>
            </a:r>
            <a:r>
              <a:rPr lang="fr-FR" b="1" dirty="0" smtClean="0"/>
              <a:t> </a:t>
            </a:r>
            <a:r>
              <a:rPr lang="fr-FR" b="1" dirty="0" err="1" smtClean="0"/>
              <a:t>project</a:t>
            </a:r>
            <a:r>
              <a:rPr lang="fr-FR" b="1" dirty="0" smtClean="0"/>
              <a:t>, e-</a:t>
            </a:r>
            <a:r>
              <a:rPr lang="fr-FR" b="1" dirty="0" err="1" smtClean="0"/>
              <a:t>gov</a:t>
            </a:r>
            <a:r>
              <a:rPr lang="fr-FR" b="1" dirty="0" smtClean="0"/>
              <a:t>, </a:t>
            </a:r>
            <a:r>
              <a:rPr lang="fr-FR" b="1" dirty="0" smtClean="0"/>
              <a:t> </a:t>
            </a:r>
            <a:r>
              <a:rPr lang="fr-FR" b="1" dirty="0" smtClean="0"/>
              <a:t>e-</a:t>
            </a:r>
            <a:r>
              <a:rPr lang="fr-FR" b="1" dirty="0" err="1" smtClean="0"/>
              <a:t>health</a:t>
            </a:r>
            <a:r>
              <a:rPr lang="fr-FR" b="1" dirty="0" smtClean="0"/>
              <a:t>, e-justice, … </a:t>
            </a: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 fontAlgn="base"/>
            <a:r>
              <a:rPr lang="fr-FR" b="1" dirty="0" err="1" smtClean="0"/>
              <a:t>implementation</a:t>
            </a:r>
            <a:r>
              <a:rPr lang="fr-FR" b="1" dirty="0" smtClean="0"/>
              <a:t> </a:t>
            </a:r>
            <a:r>
              <a:rPr lang="fr-FR" b="1" dirty="0" smtClean="0"/>
              <a:t> of </a:t>
            </a:r>
            <a:r>
              <a:rPr lang="fr-FR" b="1" dirty="0" err="1" smtClean="0"/>
              <a:t>ecosystems</a:t>
            </a:r>
            <a:r>
              <a:rPr lang="fr-FR" b="1" dirty="0" smtClean="0"/>
              <a:t> </a:t>
            </a:r>
            <a:r>
              <a:rPr lang="fr-FR" b="1" dirty="0" smtClean="0"/>
              <a:t>to </a:t>
            </a:r>
            <a:r>
              <a:rPr lang="fr-FR" b="1" dirty="0" err="1" smtClean="0"/>
              <a:t>facilitate</a:t>
            </a:r>
            <a:r>
              <a:rPr lang="fr-FR" b="1" dirty="0" smtClean="0"/>
              <a:t> innovation and </a:t>
            </a:r>
            <a:r>
              <a:rPr lang="fr-FR" b="1" dirty="0" err="1" smtClean="0"/>
              <a:t>creation</a:t>
            </a:r>
            <a:r>
              <a:rPr lang="fr-FR" b="1" dirty="0" smtClean="0"/>
              <a:t> of startups :  </a:t>
            </a:r>
            <a:r>
              <a:rPr lang="fr-FR" b="1" dirty="0" err="1" smtClean="0"/>
              <a:t>Incubators</a:t>
            </a:r>
            <a:r>
              <a:rPr lang="fr-FR" b="1" dirty="0" smtClean="0"/>
              <a:t> in </a:t>
            </a:r>
            <a:r>
              <a:rPr lang="fr-FR" b="1" dirty="0" err="1" smtClean="0"/>
              <a:t>teknoparks</a:t>
            </a:r>
            <a:r>
              <a:rPr lang="fr-FR" b="1" dirty="0" smtClean="0"/>
              <a:t> </a:t>
            </a:r>
            <a:r>
              <a:rPr lang="fr-FR" b="1" dirty="0" smtClean="0"/>
              <a:t> (5)  </a:t>
            </a:r>
            <a:endParaRPr lang="fr-FR" b="1" dirty="0" smtClean="0"/>
          </a:p>
          <a:p>
            <a:pPr fontAlgn="base">
              <a:buNone/>
            </a:pPr>
            <a:endParaRPr lang="fr-FR" b="1" dirty="0" smtClean="0"/>
          </a:p>
          <a:p>
            <a:pPr fontAlgn="base"/>
            <a:r>
              <a:rPr lang="fr-FR" b="1" dirty="0" err="1" smtClean="0"/>
              <a:t>Capacity</a:t>
            </a:r>
            <a:r>
              <a:rPr lang="fr-FR" b="1" dirty="0" smtClean="0"/>
              <a:t> building programmes in </a:t>
            </a:r>
            <a:r>
              <a:rPr lang="fr-FR" b="1" dirty="0" err="1" smtClean="0"/>
              <a:t>ICTs</a:t>
            </a:r>
            <a:r>
              <a:rPr lang="fr-FR" b="1" dirty="0" smtClean="0"/>
              <a:t> for </a:t>
            </a:r>
            <a:r>
              <a:rPr lang="fr-FR" b="1" dirty="0" err="1" smtClean="0"/>
              <a:t>students</a:t>
            </a:r>
            <a:r>
              <a:rPr lang="fr-FR" b="1" dirty="0" smtClean="0"/>
              <a:t> in transition to </a:t>
            </a:r>
            <a:r>
              <a:rPr lang="fr-FR" b="1" dirty="0" err="1" smtClean="0"/>
              <a:t>work</a:t>
            </a:r>
            <a:r>
              <a:rPr lang="fr-FR" b="1" dirty="0" smtClean="0"/>
              <a:t>. </a:t>
            </a:r>
            <a:endParaRPr lang="fr-FR" b="1" dirty="0" smtClean="0"/>
          </a:p>
          <a:p>
            <a:pPr fontAlgn="base"/>
            <a:endParaRPr lang="fr-FR" b="1" dirty="0" smtClean="0"/>
          </a:p>
          <a:p>
            <a:pPr fontAlgn="base"/>
            <a:r>
              <a:rPr lang="fr-FR" b="1" dirty="0" err="1" smtClean="0"/>
              <a:t>Many</a:t>
            </a:r>
            <a:r>
              <a:rPr lang="fr-FR" b="1" dirty="0" smtClean="0"/>
              <a:t> </a:t>
            </a:r>
            <a:r>
              <a:rPr lang="fr-FR" b="1" dirty="0" err="1" smtClean="0"/>
              <a:t>events</a:t>
            </a:r>
            <a:r>
              <a:rPr lang="fr-FR" b="1" dirty="0" smtClean="0"/>
              <a:t> are </a:t>
            </a:r>
            <a:r>
              <a:rPr lang="fr-FR" b="1" dirty="0" err="1" smtClean="0"/>
              <a:t>organized</a:t>
            </a:r>
            <a:r>
              <a:rPr lang="fr-FR" b="1" dirty="0" smtClean="0"/>
              <a:t> in </a:t>
            </a:r>
            <a:r>
              <a:rPr lang="fr-FR" b="1" dirty="0" err="1" smtClean="0"/>
              <a:t>Tunisia</a:t>
            </a:r>
            <a:r>
              <a:rPr lang="fr-FR" b="1" dirty="0" smtClean="0"/>
              <a:t> about mobile applications and startups : </a:t>
            </a:r>
            <a:r>
              <a:rPr lang="fr-FR" b="1" dirty="0" smtClean="0"/>
              <a:t>Startup </a:t>
            </a:r>
            <a:r>
              <a:rPr lang="fr-FR" b="1" dirty="0" err="1" smtClean="0"/>
              <a:t>Rally</a:t>
            </a:r>
            <a:r>
              <a:rPr lang="fr-FR" b="1" dirty="0" smtClean="0"/>
              <a:t> 2017</a:t>
            </a:r>
            <a:r>
              <a:rPr lang="fr-FR" b="1" dirty="0" smtClean="0"/>
              <a:t>, </a:t>
            </a:r>
            <a:r>
              <a:rPr lang="fr-FR" b="1" dirty="0" err="1" smtClean="0"/>
              <a:t>Alecso</a:t>
            </a:r>
            <a:r>
              <a:rPr lang="fr-FR" b="1" dirty="0" smtClean="0"/>
              <a:t> </a:t>
            </a:r>
            <a:r>
              <a:rPr lang="fr-FR" b="1" dirty="0" err="1" smtClean="0"/>
              <a:t>awards</a:t>
            </a:r>
            <a:r>
              <a:rPr lang="fr-FR" b="1" dirty="0" smtClean="0"/>
              <a:t> for </a:t>
            </a:r>
            <a:r>
              <a:rPr lang="fr-FR" b="1" smtClean="0"/>
              <a:t>mobile </a:t>
            </a:r>
            <a:r>
              <a:rPr lang="fr-FR" b="1" smtClean="0"/>
              <a:t>applications  for  </a:t>
            </a:r>
            <a:r>
              <a:rPr lang="fr-FR" b="1" dirty="0" err="1" smtClean="0"/>
              <a:t>arab</a:t>
            </a:r>
            <a:r>
              <a:rPr lang="fr-FR" b="1" dirty="0" smtClean="0"/>
              <a:t>  </a:t>
            </a:r>
            <a:r>
              <a:rPr lang="fr-FR" b="1" dirty="0" err="1" smtClean="0"/>
              <a:t>youth</a:t>
            </a:r>
            <a:r>
              <a:rPr lang="fr-FR" b="1" dirty="0" smtClean="0"/>
              <a:t>.</a:t>
            </a:r>
          </a:p>
          <a:p>
            <a:pPr fontAlgn="base"/>
            <a:endParaRPr lang="fr-FR" b="1" dirty="0" smtClean="0"/>
          </a:p>
          <a:p>
            <a:pPr fontAlgn="base"/>
            <a:r>
              <a:rPr lang="en-US" b="1" dirty="0" smtClean="0"/>
              <a:t>"</a:t>
            </a:r>
            <a:r>
              <a:rPr lang="en-US" b="1" dirty="0" err="1" smtClean="0"/>
              <a:t>Forsati</a:t>
            </a:r>
            <a:r>
              <a:rPr lang="en-US" b="1" dirty="0" smtClean="0"/>
              <a:t>" </a:t>
            </a:r>
            <a:r>
              <a:rPr lang="en-US" b="1" dirty="0" smtClean="0"/>
              <a:t> </a:t>
            </a:r>
            <a:r>
              <a:rPr lang="en-US" b="1" dirty="0" err="1" smtClean="0"/>
              <a:t>programm</a:t>
            </a:r>
            <a:r>
              <a:rPr lang="en-US" b="1" dirty="0" smtClean="0"/>
              <a:t> is </a:t>
            </a:r>
            <a:r>
              <a:rPr lang="en-US" b="1" dirty="0" smtClean="0"/>
              <a:t>a new approach of relationship between Job seeker and employment's structures.</a:t>
            </a:r>
            <a:endParaRPr lang="fr-FR" b="1" dirty="0" smtClean="0"/>
          </a:p>
          <a:p>
            <a:pPr fontAlgn="base"/>
            <a:r>
              <a:rPr lang="fr-FR" dirty="0" smtClean="0"/>
              <a:t>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err="1" smtClean="0">
                <a:solidFill>
                  <a:srgbClr val="C00000"/>
                </a:solidFill>
              </a:rPr>
              <a:t>Cybersecurity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against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br>
              <a:rPr lang="fr-FR" b="1" dirty="0" smtClean="0">
                <a:solidFill>
                  <a:srgbClr val="C00000"/>
                </a:solidFill>
              </a:rPr>
            </a:br>
            <a:r>
              <a:rPr lang="fr-FR" b="1" dirty="0" err="1" smtClean="0">
                <a:solidFill>
                  <a:srgbClr val="C00000"/>
                </a:solidFill>
              </a:rPr>
              <a:t>hakers</a:t>
            </a:r>
            <a:r>
              <a:rPr lang="fr-FR" b="1" dirty="0" smtClean="0">
                <a:solidFill>
                  <a:srgbClr val="C00000"/>
                </a:solidFill>
              </a:rPr>
              <a:t> and </a:t>
            </a:r>
            <a:r>
              <a:rPr lang="fr-FR" b="1" dirty="0" err="1" smtClean="0">
                <a:solidFill>
                  <a:srgbClr val="C00000"/>
                </a:solidFill>
              </a:rPr>
              <a:t>criminals</a:t>
            </a:r>
            <a:endParaRPr lang="fr-FR" b="1" dirty="0">
              <a:solidFill>
                <a:srgbClr val="C00000"/>
              </a:solidFill>
            </a:endParaRPr>
          </a:p>
        </p:txBody>
      </p:sp>
      <p:pic>
        <p:nvPicPr>
          <p:cNvPr id="4" name="Espace réservé du contenu 3" descr="Image result for cybersecurity image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071678"/>
            <a:ext cx="500066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gb" descr="http://www.alarab.co.uk/empictures/inpics/_1422807588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4643446"/>
            <a:ext cx="367240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Protect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youth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from</a:t>
            </a:r>
            <a:r>
              <a:rPr lang="fr-FR" b="1" dirty="0" smtClean="0">
                <a:solidFill>
                  <a:srgbClr val="C00000"/>
                </a:solidFill>
              </a:rPr>
              <a:t> internet </a:t>
            </a:r>
            <a:br>
              <a:rPr lang="fr-FR" b="1" dirty="0" smtClean="0">
                <a:solidFill>
                  <a:srgbClr val="C00000"/>
                </a:solidFill>
              </a:rPr>
            </a:br>
            <a:r>
              <a:rPr lang="fr-FR" b="1" dirty="0" smtClean="0">
                <a:solidFill>
                  <a:srgbClr val="C00000"/>
                </a:solidFill>
              </a:rPr>
              <a:t>addiction and social isolation  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Image 3" descr="Image result for mobile phones and computer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928934"/>
            <a:ext cx="5036209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5400" b="1" dirty="0" err="1" smtClean="0">
                <a:latin typeface="Baskerville Old Face" pitchFamily="18" charset="0"/>
              </a:rPr>
              <a:t>Thank</a:t>
            </a:r>
            <a:r>
              <a:rPr lang="fr-FR" sz="5400" b="1" dirty="0" smtClean="0">
                <a:latin typeface="Baskerville Old Face" pitchFamily="18" charset="0"/>
              </a:rPr>
              <a:t> </a:t>
            </a:r>
            <a:r>
              <a:rPr lang="fr-FR" sz="5400" b="1" dirty="0" err="1" smtClean="0">
                <a:latin typeface="Baskerville Old Face" pitchFamily="18" charset="0"/>
              </a:rPr>
              <a:t>you</a:t>
            </a:r>
            <a:endParaRPr lang="fr-FR" sz="5400" b="1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 WSIS Action Lines </a:t>
            </a:r>
            <a:r>
              <a:rPr lang="en-US" sz="2800" b="1" dirty="0" smtClean="0"/>
              <a:t>to reduce the digital divide:</a:t>
            </a:r>
            <a:endParaRPr lang="en-US" sz="2800" b="1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C1</a:t>
            </a:r>
            <a:r>
              <a:rPr lang="en-US" dirty="0" smtClean="0"/>
              <a:t>. The role of public governance authorities and all stakeholders in the promotion of ICTs for development</a:t>
            </a:r>
          </a:p>
          <a:p>
            <a:r>
              <a:rPr lang="en-US" dirty="0" smtClean="0"/>
              <a:t>C2. Information and communication infrastructure</a:t>
            </a:r>
          </a:p>
          <a:p>
            <a:r>
              <a:rPr lang="en-US" dirty="0" smtClean="0"/>
              <a:t>C3. Access to information and knowledge</a:t>
            </a:r>
          </a:p>
          <a:p>
            <a:r>
              <a:rPr lang="en-US" dirty="0" smtClean="0"/>
              <a:t>C4. Capacity building</a:t>
            </a:r>
          </a:p>
          <a:p>
            <a:r>
              <a:rPr lang="en-US" dirty="0" smtClean="0"/>
              <a:t>C5. Building confidence and security in the use of ICTs</a:t>
            </a:r>
          </a:p>
          <a:p>
            <a:r>
              <a:rPr lang="en-US" dirty="0" smtClean="0"/>
              <a:t>C6. Enabling environment</a:t>
            </a:r>
          </a:p>
          <a:p>
            <a:r>
              <a:rPr lang="en-US" dirty="0" smtClean="0"/>
              <a:t>C7. ICT Applications:</a:t>
            </a:r>
          </a:p>
          <a:p>
            <a:r>
              <a:rPr lang="en-US" dirty="0" smtClean="0"/>
              <a:t>C8</a:t>
            </a:r>
            <a:r>
              <a:rPr lang="en-US" dirty="0" smtClean="0"/>
              <a:t>. Cultural diversity and identity, </a:t>
            </a:r>
            <a:r>
              <a:rPr lang="en-US" dirty="0" err="1" smtClean="0"/>
              <a:t>linguistc</a:t>
            </a:r>
            <a:r>
              <a:rPr lang="en-US" dirty="0" smtClean="0"/>
              <a:t> diversity and local content</a:t>
            </a:r>
          </a:p>
          <a:p>
            <a:r>
              <a:rPr lang="en-US" dirty="0" smtClean="0"/>
              <a:t>C9. Media</a:t>
            </a:r>
          </a:p>
          <a:p>
            <a:r>
              <a:rPr lang="en-US" dirty="0" smtClean="0"/>
              <a:t>C10. Ethical dimensions of the Information Society</a:t>
            </a:r>
          </a:p>
          <a:p>
            <a:r>
              <a:rPr lang="en-US" dirty="0" smtClean="0"/>
              <a:t>C11. International and regional cooperation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b="1" dirty="0" smtClean="0"/>
              <a:t>To boost the reduction of the digital divide 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 smtClean="0"/>
              <a:t>It’s important to work in the framework of the cross matrix between the </a:t>
            </a:r>
            <a:r>
              <a:rPr lang="en-US" sz="3200" b="1" dirty="0" smtClean="0"/>
              <a:t>11</a:t>
            </a:r>
            <a:r>
              <a:rPr lang="en-US" b="1" dirty="0" smtClean="0"/>
              <a:t>  WSIS action lines and the </a:t>
            </a:r>
            <a:r>
              <a:rPr lang="en-US" sz="3200" b="1" dirty="0" smtClean="0"/>
              <a:t>17</a:t>
            </a:r>
            <a:r>
              <a:rPr lang="en-US" b="1" dirty="0" smtClean="0"/>
              <a:t> </a:t>
            </a:r>
            <a:r>
              <a:rPr lang="fr-FR" b="1" dirty="0" smtClean="0"/>
              <a:t> </a:t>
            </a:r>
            <a:r>
              <a:rPr lang="fr-FR" b="1" dirty="0" err="1" smtClean="0"/>
              <a:t>Sustainable</a:t>
            </a:r>
            <a:r>
              <a:rPr lang="fr-FR" b="1" dirty="0" smtClean="0"/>
              <a:t> </a:t>
            </a:r>
            <a:r>
              <a:rPr lang="fr-FR" b="1" dirty="0" err="1" smtClean="0"/>
              <a:t>Development</a:t>
            </a:r>
            <a:r>
              <a:rPr lang="fr-FR" b="1" dirty="0" smtClean="0"/>
              <a:t> Goals. 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All sectors and jobs are transformed by innovation in information and communication technologies and new ones are created</a:t>
            </a:r>
            <a:r>
              <a:rPr lang="en-US" b="1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ésultat de recherche d'images pour &quot;ICT skil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" name="Espace réservé du contenu 4" descr="Résultat de recherche d'images pour &quot;ICT skills&quot;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0075" y="1214423"/>
            <a:ext cx="7943850" cy="452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 There is an overall mismatch between what the market is demanding and what institutions of learning are providing.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b="1" dirty="0" smtClean="0"/>
              <a:t>   Youth with </a:t>
            </a:r>
            <a:r>
              <a:rPr lang="en-US" b="1" dirty="0"/>
              <a:t>more advanced ICT skills can take advantage </a:t>
            </a:r>
            <a:r>
              <a:rPr lang="en-US" b="1" dirty="0" smtClean="0"/>
              <a:t>of an </a:t>
            </a:r>
            <a:r>
              <a:rPr lang="en-US" b="1" dirty="0"/>
              <a:t>even wider range of opportunities brought </a:t>
            </a:r>
            <a:r>
              <a:rPr lang="en-US" b="1" dirty="0" smtClean="0"/>
              <a:t>by </a:t>
            </a:r>
            <a:r>
              <a:rPr lang="en-US" b="1" dirty="0"/>
              <a:t>the growth of the “app economy,” mobile </a:t>
            </a:r>
            <a:r>
              <a:rPr lang="en-US" b="1" dirty="0" smtClean="0"/>
              <a:t>phones, social </a:t>
            </a:r>
            <a:r>
              <a:rPr lang="en-US" b="1" dirty="0"/>
              <a:t>media, and the game industry.</a:t>
            </a:r>
            <a:endParaRPr lang="fr-F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https://vodashopcresta.files.wordpress.com/2015/02/fotolia_43728429_subscription_monthly_xl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857232"/>
            <a:ext cx="6275349" cy="5268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626</TotalTime>
  <Words>735</Words>
  <Application>Microsoft Office PowerPoint</Application>
  <PresentationFormat>Affichage à l'écran (4:3)</PresentationFormat>
  <Paragraphs>80</Paragraphs>
  <Slides>23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Débit</vt:lpstr>
      <vt:lpstr>THE ROLE  OF  ICTs                     IN  ENHANCING                 YOUTH  EMPLOYMENT </vt:lpstr>
      <vt:lpstr>  </vt:lpstr>
      <vt:lpstr>The WSIS Action Lines to reduce the digital divide: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Green &amp; smart ICT</vt:lpstr>
      <vt:lpstr>      Internet services used for seeking jobs include: </vt:lpstr>
      <vt:lpstr> Examples of strategies that have           proven effective include:</vt:lpstr>
      <vt:lpstr>Diapositive 18</vt:lpstr>
      <vt:lpstr>Diapositive 19</vt:lpstr>
      <vt:lpstr>Actions implemented in Tunisia</vt:lpstr>
      <vt:lpstr>Cybersecurity against  hakers and criminals</vt:lpstr>
      <vt:lpstr> Protect youth from internet  addiction and social isolation  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Mohamed</dc:creator>
  <cp:lastModifiedBy>Mohamed</cp:lastModifiedBy>
  <cp:revision>59</cp:revision>
  <dcterms:created xsi:type="dcterms:W3CDTF">2017-11-20T13:13:25Z</dcterms:created>
  <dcterms:modified xsi:type="dcterms:W3CDTF">2017-11-21T05:06:36Z</dcterms:modified>
</cp:coreProperties>
</file>