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7" r:id="rId3"/>
    <p:sldId id="257" r:id="rId4"/>
    <p:sldId id="260" r:id="rId5"/>
    <p:sldId id="270" r:id="rId6"/>
    <p:sldId id="259" r:id="rId7"/>
    <p:sldId id="263" r:id="rId8"/>
    <p:sldId id="271" r:id="rId9"/>
    <p:sldId id="261" r:id="rId10"/>
    <p:sldId id="266" r:id="rId11"/>
    <p:sldId id="269" r:id="rId12"/>
    <p:sldId id="265"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B5D3"/>
    <a:srgbClr val="618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9" autoAdjust="0"/>
    <p:restoredTop sz="68835" autoAdjust="0"/>
  </p:normalViewPr>
  <p:slideViewPr>
    <p:cSldViewPr showGuides="1">
      <p:cViewPr>
        <p:scale>
          <a:sx n="100" d="100"/>
          <a:sy n="100" d="100"/>
        </p:scale>
        <p:origin x="1568" y="41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lumMod val="75000"/>
                </a:schemeClr>
              </a:solidFill>
            </c:spPr>
          </c:dPt>
          <c:dPt>
            <c:idx val="1"/>
            <c:bubble3D val="0"/>
            <c:spPr>
              <a:solidFill>
                <a:srgbClr val="FFC000"/>
              </a:solidFill>
            </c:spPr>
          </c:dPt>
          <c:dPt>
            <c:idx val="2"/>
            <c:bubble3D val="0"/>
            <c:spPr>
              <a:solidFill>
                <a:srgbClr val="00B0F0"/>
              </a:solidFill>
            </c:spPr>
          </c:dPt>
          <c:cat>
            <c:strRef>
              <c:f>Sheet1!$A$2:$A$4</c:f>
              <c:strCache>
                <c:ptCount val="3"/>
                <c:pt idx="0">
                  <c:v>1st Qtr</c:v>
                </c:pt>
                <c:pt idx="1">
                  <c:v>2nd Qtr</c:v>
                </c:pt>
                <c:pt idx="2">
                  <c:v>3rd Qtr</c:v>
                </c:pt>
              </c:strCache>
            </c:strRef>
          </c:cat>
          <c:val>
            <c:numRef>
              <c:f>Sheet1!$B$2:$B$4</c:f>
              <c:numCache>
                <c:formatCode>General</c:formatCode>
                <c:ptCount val="3"/>
                <c:pt idx="0">
                  <c:v>5.0</c:v>
                </c:pt>
                <c:pt idx="1">
                  <c:v>5.0</c:v>
                </c:pt>
                <c:pt idx="2">
                  <c:v>5.0</c:v>
                </c:pt>
              </c:numCache>
            </c:numRef>
          </c:val>
        </c:ser>
        <c:dLbls>
          <c:showLegendKey val="0"/>
          <c:showVal val="0"/>
          <c:showCatName val="0"/>
          <c:showSerName val="0"/>
          <c:showPercent val="0"/>
          <c:showBubbleSize val="0"/>
          <c:showLeaderLines val="1"/>
        </c:dLbls>
        <c:firstSliceAng val="180"/>
        <c:holeSize val="60"/>
      </c:doughnut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doughnutChart>
        <c:varyColors val="1"/>
        <c:ser>
          <c:idx val="0"/>
          <c:order val="0"/>
          <c:tx>
            <c:strRef>
              <c:f>Sheet1!$B$1</c:f>
              <c:strCache>
                <c:ptCount val="1"/>
                <c:pt idx="0">
                  <c:v>Sales</c:v>
                </c:pt>
              </c:strCache>
            </c:strRef>
          </c:tx>
          <c:cat>
            <c:strRef>
              <c:f>Sheet1!$A$2:$A$11</c:f>
              <c:strCache>
                <c:ptCount val="4"/>
                <c:pt idx="0">
                  <c:v>1st Qtr</c:v>
                </c:pt>
                <c:pt idx="1">
                  <c:v>2nd Qtr</c:v>
                </c:pt>
                <c:pt idx="2">
                  <c:v>3rd Qtr</c:v>
                </c:pt>
                <c:pt idx="3">
                  <c:v>4th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ser>
        <c:dLbls>
          <c:showLegendKey val="0"/>
          <c:showVal val="0"/>
          <c:showCatName val="0"/>
          <c:showSerName val="0"/>
          <c:showPercent val="0"/>
          <c:showBubbleSize val="0"/>
          <c:showLeaderLines val="1"/>
        </c:dLbls>
        <c:firstSliceAng val="0"/>
        <c:holeSize val="60"/>
      </c:doughnutChart>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0A677-1B37-4CBC-8447-2A422B404D86}" type="datetimeFigureOut">
              <a:rPr lang="en-US" smtClean="0"/>
              <a:pPr/>
              <a:t>11/22/17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390773-206D-4CDD-BFB0-E389AF3973BE}" type="slidenum">
              <a:rPr lang="en-US" smtClean="0"/>
              <a:pPr/>
              <a:t>‹#›</a:t>
            </a:fld>
            <a:endParaRPr lang="en-US"/>
          </a:p>
        </p:txBody>
      </p:sp>
    </p:spTree>
    <p:extLst>
      <p:ext uri="{BB962C8B-B14F-4D97-AF65-F5344CB8AC3E}">
        <p14:creationId xmlns:p14="http://schemas.microsoft.com/office/powerpoint/2010/main" val="121630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endParaRPr lang="en-GB" b="1" dirty="0" smtClean="0"/>
          </a:p>
          <a:p>
            <a:pPr>
              <a:buNone/>
            </a:pPr>
            <a:r>
              <a:rPr lang="en-GB" b="1" dirty="0" smtClean="0"/>
              <a:t>OVER ALL OBJECTIVES:</a:t>
            </a:r>
            <a:r>
              <a:rPr lang="en-GB" dirty="0" smtClean="0"/>
              <a:t> </a:t>
            </a:r>
            <a:endParaRPr lang="en-US" dirty="0" smtClean="0"/>
          </a:p>
          <a:p>
            <a:pPr>
              <a:buNone/>
            </a:pPr>
            <a:r>
              <a:rPr lang="en-US" dirty="0" smtClean="0"/>
              <a:t> Strengthen youth policies and Program through the development of innovative tools and approaches to tackle emerging social challenges in the context of the school  -to-work transition. </a:t>
            </a:r>
          </a:p>
          <a:p>
            <a:pPr>
              <a:buNone/>
            </a:pPr>
            <a:endParaRPr lang="en-US" dirty="0" smtClean="0"/>
          </a:p>
          <a:p>
            <a:pPr>
              <a:buNone/>
            </a:pPr>
            <a:r>
              <a:rPr lang="en-US" b="1" dirty="0" smtClean="0"/>
              <a:t>Main Objective</a:t>
            </a:r>
          </a:p>
          <a:p>
            <a:pPr>
              <a:buNone/>
            </a:pPr>
            <a:r>
              <a:rPr lang="en-US" dirty="0" smtClean="0"/>
              <a:t>Strengthen the capacity of governments and other actors, including youth-led organizations, to develop regional knowledge management systems on youth development</a:t>
            </a:r>
          </a:p>
          <a:p>
            <a:pPr>
              <a:buNone/>
            </a:pPr>
            <a:endParaRPr lang="en-US" b="0" dirty="0" smtClean="0"/>
          </a:p>
          <a:p>
            <a:pPr>
              <a:buNone/>
            </a:pPr>
            <a:r>
              <a:rPr lang="en-US" b="1" dirty="0" smtClean="0"/>
              <a:t>Aim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assist governments and youth-led organizations in developing inclusive and sustainable development policies in the ESCAP ECA and ESCWA regions through the use of an on-line Youth Policy Toolbox. </a:t>
            </a:r>
          </a:p>
        </p:txBody>
      </p:sp>
      <p:sp>
        <p:nvSpPr>
          <p:cNvPr id="4" name="Slide Number Placeholder 3"/>
          <p:cNvSpPr>
            <a:spLocks noGrp="1"/>
          </p:cNvSpPr>
          <p:nvPr>
            <p:ph type="sldNum" sz="quarter" idx="10"/>
          </p:nvPr>
        </p:nvSpPr>
        <p:spPr/>
        <p:txBody>
          <a:bodyPr/>
          <a:lstStyle/>
          <a:p>
            <a:fld id="{8B390773-206D-4CDD-BFB0-E389AF3973BE}" type="slidenum">
              <a:rPr lang="en-US" smtClean="0"/>
              <a:pPr/>
              <a:t>1</a:t>
            </a:fld>
            <a:endParaRPr lang="en-US"/>
          </a:p>
        </p:txBody>
      </p:sp>
    </p:spTree>
    <p:extLst>
      <p:ext uri="{BB962C8B-B14F-4D97-AF65-F5344CB8AC3E}">
        <p14:creationId xmlns:p14="http://schemas.microsoft.com/office/powerpoint/2010/main" val="83471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Situational</a:t>
            </a:r>
            <a:r>
              <a:rPr lang="en-US" baseline="0" dirty="0" smtClean="0"/>
              <a:t> Analysis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390773-206D-4CDD-BFB0-E389AF3973BE}" type="slidenum">
              <a:rPr lang="en-US" smtClean="0"/>
              <a:pPr/>
              <a:t>2</a:t>
            </a:fld>
            <a:endParaRPr lang="en-US"/>
          </a:p>
        </p:txBody>
      </p:sp>
    </p:spTree>
    <p:extLst>
      <p:ext uri="{BB962C8B-B14F-4D97-AF65-F5344CB8AC3E}">
        <p14:creationId xmlns:p14="http://schemas.microsoft.com/office/powerpoint/2010/main" val="111613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smtClean="0"/>
              <a:t>The focus of the Project.</a:t>
            </a:r>
          </a:p>
          <a:p>
            <a:pPr>
              <a:buNone/>
            </a:pPr>
            <a:endParaRPr lang="en-US" dirty="0" smtClean="0"/>
          </a:p>
          <a:p>
            <a:r>
              <a:rPr lang="en-US" b="1" dirty="0" smtClean="0">
                <a:solidFill>
                  <a:srgbClr val="0070C0"/>
                </a:solidFill>
              </a:rPr>
              <a:t>April</a:t>
            </a:r>
            <a:r>
              <a:rPr lang="en-US" b="1" baseline="0" dirty="0" smtClean="0">
                <a:solidFill>
                  <a:srgbClr val="0070C0"/>
                </a:solidFill>
              </a:rPr>
              <a:t> 2017 signing of contract between NYC and UNESCAP</a:t>
            </a:r>
          </a:p>
          <a:p>
            <a:endParaRPr lang="en-US" b="1" baseline="0" dirty="0" smtClean="0">
              <a:solidFill>
                <a:srgbClr val="0070C0"/>
              </a:solidFill>
            </a:endParaRPr>
          </a:p>
          <a:p>
            <a:r>
              <a:rPr lang="en-US" b="1" baseline="0" dirty="0" smtClean="0">
                <a:solidFill>
                  <a:srgbClr val="0070C0"/>
                </a:solidFill>
              </a:rPr>
              <a:t>June 28-29, 2017 Workshop</a:t>
            </a:r>
          </a:p>
          <a:p>
            <a:endParaRPr lang="en-US" b="1" baseline="0" dirty="0" smtClean="0">
              <a:solidFill>
                <a:srgbClr val="0070C0"/>
              </a:solidFill>
            </a:endParaRPr>
          </a:p>
          <a:p>
            <a:r>
              <a:rPr lang="en-US" b="1" baseline="0" dirty="0" smtClean="0">
                <a:solidFill>
                  <a:srgbClr val="0070C0"/>
                </a:solidFill>
              </a:rPr>
              <a:t>September 2017 Deliverables have been met</a:t>
            </a:r>
            <a:endParaRPr lang="en-US" b="1" dirty="0" smtClean="0">
              <a:solidFill>
                <a:srgbClr val="0070C0"/>
              </a:solidFill>
            </a:endParaRPr>
          </a:p>
          <a:p>
            <a:endParaRPr lang="en-US" b="1" dirty="0" smtClean="0">
              <a:solidFill>
                <a:srgbClr val="0070C0"/>
              </a:solidFill>
            </a:endParaRPr>
          </a:p>
          <a:p>
            <a:endParaRPr lang="en-US" b="1" dirty="0" smtClean="0">
              <a:solidFill>
                <a:srgbClr val="0070C0"/>
              </a:solidFill>
            </a:endParaRPr>
          </a:p>
          <a:p>
            <a:endParaRPr lang="en-US" b="1" dirty="0" smtClean="0">
              <a:solidFill>
                <a:srgbClr val="0070C0"/>
              </a:solidFill>
            </a:endParaRPr>
          </a:p>
          <a:p>
            <a:r>
              <a:rPr lang="en-US" b="1" dirty="0" smtClean="0">
                <a:solidFill>
                  <a:srgbClr val="0070C0"/>
                </a:solidFill>
              </a:rPr>
              <a:t>Provide</a:t>
            </a:r>
            <a:r>
              <a:rPr lang="en-US" b="1" dirty="0" smtClean="0"/>
              <a:t> support </a:t>
            </a:r>
            <a:r>
              <a:rPr lang="en-US" dirty="0" smtClean="0"/>
              <a:t>to national initiatives, promoting exchange of experiences, and documenting innovative practices. </a:t>
            </a:r>
          </a:p>
          <a:p>
            <a:r>
              <a:rPr lang="en-US" dirty="0" smtClean="0"/>
              <a:t> </a:t>
            </a:r>
          </a:p>
          <a:p>
            <a:r>
              <a:rPr lang="en-US" b="1" dirty="0" smtClean="0">
                <a:solidFill>
                  <a:srgbClr val="0070C0"/>
                </a:solidFill>
              </a:rPr>
              <a:t>Increase</a:t>
            </a:r>
            <a:r>
              <a:rPr lang="en-US" b="1" dirty="0" smtClean="0"/>
              <a:t> understanding </a:t>
            </a:r>
            <a:r>
              <a:rPr lang="en-US" dirty="0" smtClean="0"/>
              <a:t>among policymakers of the issues faced by youth, strengthening capacity of policymakers to formulate cross-</a:t>
            </a:r>
            <a:r>
              <a:rPr lang="en-US" dirty="0" err="1" smtClean="0"/>
              <a:t>sectoral</a:t>
            </a:r>
            <a:r>
              <a:rPr lang="en-US" dirty="0" smtClean="0"/>
              <a:t> policies that enhance effective participation of youth in economic, social and political life  and,</a:t>
            </a:r>
          </a:p>
          <a:p>
            <a:endParaRPr lang="en-US" b="0" dirty="0" smtClean="0">
              <a:solidFill>
                <a:srgbClr val="0070C0"/>
              </a:solidFill>
            </a:endParaRPr>
          </a:p>
          <a:p>
            <a:r>
              <a:rPr lang="en-US" b="1" dirty="0" smtClean="0">
                <a:solidFill>
                  <a:srgbClr val="0070C0"/>
                </a:solidFill>
              </a:rPr>
              <a:t>Enhance </a:t>
            </a:r>
            <a:r>
              <a:rPr lang="en-US" b="1" dirty="0" smtClean="0"/>
              <a:t>engagement</a:t>
            </a:r>
            <a:r>
              <a:rPr lang="en-US" dirty="0" smtClean="0"/>
              <a:t> between policymakers and youth groups in jointly designing, amending and implementing youth-based policies for inclusive and sustainable development.</a:t>
            </a:r>
          </a:p>
          <a:p>
            <a:endParaRPr lang="en-US" dirty="0" smtClean="0"/>
          </a:p>
          <a:p>
            <a:endParaRPr lang="en-US" dirty="0" smtClean="0"/>
          </a:p>
          <a:p>
            <a:r>
              <a:rPr lang="en-US" b="1" dirty="0" smtClean="0"/>
              <a:t>Role of ESCAP</a:t>
            </a:r>
          </a:p>
          <a:p>
            <a:pPr lvl="0"/>
            <a:r>
              <a:rPr lang="en-GB" dirty="0" smtClean="0"/>
              <a:t>Provide guidance and feedback on good practices, videos and training module contributions.</a:t>
            </a:r>
            <a:endParaRPr lang="en-US" dirty="0" smtClean="0"/>
          </a:p>
          <a:p>
            <a:pPr lvl="0"/>
            <a:r>
              <a:rPr lang="en-GB" dirty="0" smtClean="0"/>
              <a:t>Prepare the programme for and participate in the national workshop, and invite resource persons from other ASEAN countries;</a:t>
            </a:r>
            <a:endParaRPr lang="en-US" dirty="0" smtClean="0"/>
          </a:p>
          <a:p>
            <a:pPr lvl="0"/>
            <a:r>
              <a:rPr lang="en-GB" dirty="0" smtClean="0"/>
              <a:t>Cover costs related to participation at the </a:t>
            </a:r>
            <a:r>
              <a:rPr lang="en-US" dirty="0" smtClean="0"/>
              <a:t>interregional capacity development workshop;</a:t>
            </a:r>
          </a:p>
          <a:p>
            <a:pPr lvl="0"/>
            <a:r>
              <a:rPr lang="en-GB" dirty="0" smtClean="0"/>
              <a:t>Provide guidance on the launch and dissemination of the Toolbox</a:t>
            </a:r>
            <a:endParaRPr lang="en-US" dirty="0" smtClean="0"/>
          </a:p>
          <a:p>
            <a:pPr lvl="0"/>
            <a:r>
              <a:rPr lang="en-GB" dirty="0" smtClean="0"/>
              <a:t>Provide overall management and coordination of the partnership to ensure smooth preparation of the national workshop.</a:t>
            </a:r>
            <a:endParaRPr lang="en-US" dirty="0" smtClean="0"/>
          </a:p>
          <a:p>
            <a:endParaRPr lang="en-US" dirty="0" smtClean="0"/>
          </a:p>
          <a:p>
            <a:r>
              <a:rPr lang="en-US" b="1" dirty="0" smtClean="0"/>
              <a:t>Role of NYC</a:t>
            </a:r>
          </a:p>
          <a:p>
            <a:pPr lvl="0"/>
            <a:r>
              <a:rPr lang="en-GB" dirty="0" smtClean="0"/>
              <a:t>Provide</a:t>
            </a:r>
            <a:r>
              <a:rPr lang="en-US" dirty="0" smtClean="0"/>
              <a:t> at least 10 good practices on smoothing the school-to-work transition; </a:t>
            </a:r>
          </a:p>
          <a:p>
            <a:pPr lvl="0"/>
            <a:r>
              <a:rPr lang="en-US" dirty="0" smtClean="0"/>
              <a:t>Run 2 experiments with policymakers (capital city and setting dealing )  and 3 experiments with diverse groups of youth (including vulnerable youth and rural youth) for feedback on the Toolbox; </a:t>
            </a:r>
          </a:p>
          <a:p>
            <a:pPr lvl="0"/>
            <a:r>
              <a:rPr lang="en-US" dirty="0" smtClean="0"/>
              <a:t>Provide at least 10 short videos of policymakers and 30 of youth as inputs to the Toolbox; </a:t>
            </a:r>
          </a:p>
          <a:p>
            <a:pPr lvl="0"/>
            <a:r>
              <a:rPr lang="en-US" dirty="0" smtClean="0"/>
              <a:t>Host a national workshop to test and apply the Toolbox; contribute to the development of the program for the national workshop, </a:t>
            </a:r>
          </a:p>
          <a:p>
            <a:pPr lvl="0"/>
            <a:r>
              <a:rPr lang="en-US" dirty="0" smtClean="0"/>
              <a:t>Support development of training modules for the Toolbox; </a:t>
            </a:r>
          </a:p>
          <a:p>
            <a:pPr lvl="0"/>
            <a:r>
              <a:rPr lang="en-US" dirty="0" smtClean="0"/>
              <a:t>Monitor and evaluate youth school-to-work transition related policies and provide inputs to the Toolbox; </a:t>
            </a:r>
          </a:p>
        </p:txBody>
      </p:sp>
      <p:sp>
        <p:nvSpPr>
          <p:cNvPr id="4" name="Slide Number Placeholder 3"/>
          <p:cNvSpPr>
            <a:spLocks noGrp="1"/>
          </p:cNvSpPr>
          <p:nvPr>
            <p:ph type="sldNum" sz="quarter" idx="10"/>
          </p:nvPr>
        </p:nvSpPr>
        <p:spPr/>
        <p:txBody>
          <a:bodyPr/>
          <a:lstStyle/>
          <a:p>
            <a:fld id="{8B390773-206D-4CDD-BFB0-E389AF3973BE}" type="slidenum">
              <a:rPr lang="en-US" smtClean="0"/>
              <a:pPr/>
              <a:t>3</a:t>
            </a:fld>
            <a:endParaRPr lang="en-US"/>
          </a:p>
        </p:txBody>
      </p:sp>
    </p:spTree>
    <p:extLst>
      <p:ext uri="{BB962C8B-B14F-4D97-AF65-F5344CB8AC3E}">
        <p14:creationId xmlns:p14="http://schemas.microsoft.com/office/powerpoint/2010/main" val="374295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Philippine National Workshop</a:t>
            </a:r>
          </a:p>
          <a:p>
            <a:r>
              <a:rPr lang="en-US" dirty="0" smtClean="0"/>
              <a:t>“To test and apply the youth policy toolbox.”</a:t>
            </a:r>
          </a:p>
          <a:p>
            <a:endParaRPr lang="en-US" dirty="0" smtClean="0"/>
          </a:p>
          <a:p>
            <a:r>
              <a:rPr lang="en-US" dirty="0" smtClean="0"/>
              <a:t>Invited 10 youth leaders and 10 policymakers</a:t>
            </a:r>
          </a:p>
          <a:p>
            <a:endParaRPr lang="en-US" dirty="0" smtClean="0"/>
          </a:p>
          <a:p>
            <a:r>
              <a:rPr lang="en-US" b="1" dirty="0" smtClean="0"/>
              <a:t>Significant</a:t>
            </a:r>
            <a:r>
              <a:rPr lang="en-US" b="1" baseline="0" dirty="0" smtClean="0"/>
              <a:t> Output</a:t>
            </a:r>
          </a:p>
          <a:p>
            <a:r>
              <a:rPr lang="en-US" dirty="0" smtClean="0"/>
              <a:t>Significant outputs from the participants are;</a:t>
            </a:r>
          </a:p>
          <a:p>
            <a:pPr>
              <a:buFontTx/>
              <a:buChar char="-"/>
            </a:pPr>
            <a:r>
              <a:rPr lang="en-US" dirty="0" smtClean="0"/>
              <a:t>Identification of challenges of the youth in the Philippines </a:t>
            </a:r>
          </a:p>
          <a:p>
            <a:pPr>
              <a:buFontTx/>
              <a:buChar char="-"/>
            </a:pPr>
            <a:r>
              <a:rPr lang="en-US" dirty="0" smtClean="0"/>
              <a:t>Constructive feedback on the interface and function of the youth policy toolbox</a:t>
            </a:r>
          </a:p>
          <a:p>
            <a:pPr>
              <a:buFontTx/>
              <a:buChar char="-"/>
            </a:pPr>
            <a:r>
              <a:rPr lang="en-US" dirty="0" smtClean="0"/>
              <a:t>Proposed training modules which will be used as inputs to the toolbox</a:t>
            </a:r>
          </a:p>
          <a:p>
            <a:endParaRPr lang="en-US" dirty="0" smtClean="0"/>
          </a:p>
          <a:p>
            <a:r>
              <a:rPr lang="en-US" b="1" dirty="0" smtClean="0"/>
              <a:t>Challenges</a:t>
            </a:r>
          </a:p>
          <a:p>
            <a:r>
              <a:rPr lang="en-US" dirty="0" smtClean="0"/>
              <a:t>Access to quality and affordable education</a:t>
            </a:r>
          </a:p>
          <a:p>
            <a:r>
              <a:rPr lang="en-US" dirty="0" smtClean="0"/>
              <a:t>Human rights specific to youth</a:t>
            </a:r>
          </a:p>
          <a:p>
            <a:r>
              <a:rPr lang="en-US" dirty="0" smtClean="0"/>
              <a:t>Teenage pregnancy</a:t>
            </a:r>
          </a:p>
          <a:p>
            <a:r>
              <a:rPr lang="en-US" dirty="0" smtClean="0"/>
              <a:t>Unregulated use of media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390773-206D-4CDD-BFB0-E389AF3973BE}" type="slidenum">
              <a:rPr lang="en-US" smtClean="0"/>
              <a:pPr/>
              <a:t>4</a:t>
            </a:fld>
            <a:endParaRPr lang="en-US"/>
          </a:p>
        </p:txBody>
      </p:sp>
    </p:spTree>
    <p:extLst>
      <p:ext uri="{BB962C8B-B14F-4D97-AF65-F5344CB8AC3E}">
        <p14:creationId xmlns:p14="http://schemas.microsoft.com/office/powerpoint/2010/main" val="205872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Barangay Computer Literacy Program</a:t>
            </a:r>
            <a:r>
              <a:rPr lang="en-GB" sz="1200" b="1" i="1" kern="1200" dirty="0" smtClean="0">
                <a:solidFill>
                  <a:schemeClr val="tx1"/>
                </a:solidFill>
                <a:effectLst/>
                <a:latin typeface="+mn-lt"/>
                <a:ea typeface="+mn-ea"/>
                <a:cs typeface="+mn-cs"/>
              </a:rPr>
              <a:t> (BCLP)</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K to 12 Program from 10-year to 12-year</a:t>
            </a:r>
            <a:r>
              <a:rPr lang="en-GB" sz="1200" b="1" kern="1200" baseline="0" dirty="0" smtClean="0">
                <a:solidFill>
                  <a:schemeClr val="tx1"/>
                </a:solidFill>
                <a:effectLst/>
                <a:latin typeface="+mn-lt"/>
                <a:ea typeface="+mn-ea"/>
                <a:cs typeface="+mn-cs"/>
              </a:rPr>
              <a:t> basic education, embedded are considerations on globalisation and improvement of the quality of education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School for Experiential and Entrepreneurial Development (SEED) of </a:t>
            </a:r>
            <a:r>
              <a:rPr lang="en-GB" sz="1200" b="1" i="1" kern="1200" dirty="0" err="1" smtClean="0">
                <a:solidFill>
                  <a:schemeClr val="tx1"/>
                </a:solidFill>
                <a:effectLst/>
                <a:latin typeface="+mn-lt"/>
                <a:ea typeface="+mn-ea"/>
                <a:cs typeface="+mn-cs"/>
              </a:rPr>
              <a:t>Gawad</a:t>
            </a:r>
            <a:r>
              <a:rPr lang="en-GB" sz="1200" b="1" i="1" kern="1200" dirty="0" smtClean="0">
                <a:solidFill>
                  <a:schemeClr val="tx1"/>
                </a:solidFill>
                <a:effectLst/>
                <a:latin typeface="+mn-lt"/>
                <a:ea typeface="+mn-ea"/>
                <a:cs typeface="+mn-cs"/>
              </a:rPr>
              <a:t> </a:t>
            </a:r>
            <a:r>
              <a:rPr lang="en-GB" sz="1200" b="1" i="1" kern="1200" dirty="0" err="1" smtClean="0">
                <a:solidFill>
                  <a:schemeClr val="tx1"/>
                </a:solidFill>
                <a:effectLst/>
                <a:latin typeface="+mn-lt"/>
                <a:ea typeface="+mn-ea"/>
                <a:cs typeface="+mn-cs"/>
              </a:rPr>
              <a:t>Kalinga</a:t>
            </a:r>
            <a:r>
              <a:rPr lang="en-GB" sz="1200" b="1" i="1" kern="1200" dirty="0" smtClean="0">
                <a:solidFill>
                  <a:schemeClr val="tx1"/>
                </a:solidFill>
                <a:effectLst/>
                <a:latin typeface="+mn-lt"/>
                <a:ea typeface="+mn-ea"/>
                <a:cs typeface="+mn-cs"/>
              </a:rPr>
              <a:t> training for entrepreneurship</a:t>
            </a:r>
          </a:p>
          <a:p>
            <a:r>
              <a:rPr lang="en-GB" sz="1200" b="1" kern="1200" dirty="0" smtClean="0">
                <a:solidFill>
                  <a:schemeClr val="tx1"/>
                </a:solidFill>
                <a:effectLst/>
                <a:latin typeface="+mn-lt"/>
                <a:ea typeface="+mn-ea"/>
                <a:cs typeface="+mn-cs"/>
              </a:rPr>
              <a:t>La Consolation College Bacolod – Free Night High School Program (LCCB-FNHSP) night high school for those who have</a:t>
            </a:r>
            <a:r>
              <a:rPr lang="en-GB" sz="1200" b="1" kern="1200" baseline="0" dirty="0" smtClean="0">
                <a:solidFill>
                  <a:schemeClr val="tx1"/>
                </a:solidFill>
                <a:effectLst/>
                <a:latin typeface="+mn-lt"/>
                <a:ea typeface="+mn-ea"/>
                <a:cs typeface="+mn-cs"/>
              </a:rPr>
              <a:t> not finished yet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Save the Children Youth Employment Programmes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Technical Vocational Education Training (TVET) program under </a:t>
            </a:r>
            <a:r>
              <a:rPr lang="en-GB" sz="1200" kern="1200" dirty="0" smtClean="0">
                <a:solidFill>
                  <a:schemeClr val="tx1"/>
                </a:solidFill>
                <a:effectLst/>
                <a:latin typeface="+mn-lt"/>
                <a:ea typeface="+mn-ea"/>
                <a:cs typeface="+mn-cs"/>
              </a:rPr>
              <a:t>Technical Education and Skills Development Authority (TESDA)</a:t>
            </a:r>
            <a:r>
              <a:rPr lang="en-US" dirty="0" smtClean="0">
                <a:effectLst/>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Department of </a:t>
            </a:r>
            <a:r>
              <a:rPr lang="en-GB" sz="1200" b="1" i="1" kern="1200" dirty="0" err="1" smtClean="0">
                <a:solidFill>
                  <a:schemeClr val="tx1"/>
                </a:solidFill>
                <a:effectLst/>
                <a:latin typeface="+mn-lt"/>
                <a:ea typeface="+mn-ea"/>
                <a:cs typeface="+mn-cs"/>
              </a:rPr>
              <a:t>Labor</a:t>
            </a:r>
            <a:r>
              <a:rPr lang="en-GB" sz="1200" b="1" i="1" kern="1200" dirty="0" smtClean="0">
                <a:solidFill>
                  <a:schemeClr val="tx1"/>
                </a:solidFill>
                <a:effectLst/>
                <a:latin typeface="+mn-lt"/>
                <a:ea typeface="+mn-ea"/>
                <a:cs typeface="+mn-cs"/>
              </a:rPr>
              <a:t> and Employment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err="1" smtClean="0">
                <a:solidFill>
                  <a:schemeClr val="tx1"/>
                </a:solidFill>
                <a:effectLst/>
                <a:latin typeface="+mn-lt"/>
                <a:ea typeface="+mn-ea"/>
                <a:cs typeface="+mn-cs"/>
              </a:rPr>
              <a:t>JobStart</a:t>
            </a:r>
            <a:r>
              <a:rPr lang="en-GB" sz="1200" b="1" i="1" kern="1200" baseline="0" dirty="0" smtClean="0">
                <a:solidFill>
                  <a:schemeClr val="tx1"/>
                </a:solidFill>
                <a:effectLst/>
                <a:latin typeface="+mn-lt"/>
                <a:ea typeface="+mn-ea"/>
                <a:cs typeface="+mn-cs"/>
              </a:rPr>
              <a:t> school-to-work transition assistance to youth 18-24 y/o in securing employment from 60% to 80% while increasing efficiency on time looking for a job; information on employment opportunities, trainings and workshops for development of skills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Government Internship Program (GIP)</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employes</a:t>
            </a:r>
            <a:r>
              <a:rPr lang="en-US" sz="1200" b="0" i="0" kern="1200" baseline="0" dirty="0" smtClean="0">
                <a:solidFill>
                  <a:schemeClr val="tx1"/>
                </a:solidFill>
                <a:effectLst/>
                <a:latin typeface="+mn-lt"/>
                <a:ea typeface="+mn-ea"/>
                <a:cs typeface="+mn-cs"/>
              </a:rPr>
              <a:t> youth 18-25 y/o and even those with disabilities, 3-6 month internship under government agencies where they receive monthly stipend, since 2011 it has held more than 25,000 young </a:t>
            </a:r>
            <a:r>
              <a:rPr lang="en-US" sz="1200" b="0" i="0" kern="1200" baseline="0" dirty="0" err="1" smtClean="0">
                <a:solidFill>
                  <a:schemeClr val="tx1"/>
                </a:solidFill>
                <a:effectLst/>
                <a:latin typeface="+mn-lt"/>
                <a:ea typeface="+mn-ea"/>
                <a:cs typeface="+mn-cs"/>
              </a:rPr>
              <a:t>filipinos</a:t>
            </a:r>
            <a:r>
              <a:rPr lang="en-US" sz="1200" b="0" i="0" kern="1200" baseline="0" dirty="0" smtClean="0">
                <a:solidFill>
                  <a:schemeClr val="tx1"/>
                </a:solidFill>
                <a:effectLst/>
                <a:latin typeface="+mn-lt"/>
                <a:ea typeface="+mn-ea"/>
                <a:cs typeface="+mn-cs"/>
              </a:rPr>
              <a:t>, also part of the poverty-alleviation programs of the government</a:t>
            </a:r>
          </a:p>
          <a:p>
            <a:pPr lvl="0"/>
            <a:r>
              <a:rPr lang="en-US" sz="1200" b="1" i="1" kern="1200" dirty="0" smtClean="0">
                <a:solidFill>
                  <a:schemeClr val="tx1"/>
                </a:solidFill>
                <a:effectLst/>
                <a:latin typeface="+mn-lt"/>
                <a:ea typeface="+mn-ea"/>
                <a:cs typeface="+mn-cs"/>
              </a:rPr>
              <a:t>Public Employment Service Office (PESO)</a:t>
            </a:r>
            <a:r>
              <a:rPr lang="en-US" sz="1200" b="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PESO is defined as a free charging multi-employment service facility managed by Local Government Units (LGUs) and State Universities and Colleges (SUCs) that upholds equal employment opportunities to every individual covered in the locality by offering job vacancy through referral and placement, career counseling, trainings, and seminars. PESO accommodates various individuals primarily among jobseekers, employers, students, out-of-school youth, migratory workers, and PWDs.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Special Program for Employment of Students (SPES) </a:t>
            </a:r>
            <a:r>
              <a:rPr lang="en-GB" sz="1200" kern="1200" dirty="0" smtClean="0">
                <a:solidFill>
                  <a:schemeClr val="tx1"/>
                </a:solidFill>
                <a:effectLst/>
                <a:latin typeface="+mn-lt"/>
                <a:ea typeface="+mn-ea"/>
                <a:cs typeface="+mn-cs"/>
              </a:rPr>
              <a:t>The programme encourages employment during summer and/or Christmas vacations by </a:t>
            </a:r>
            <a:r>
              <a:rPr lang="en-GB" sz="1200" kern="1200" dirty="0" err="1" smtClean="0">
                <a:solidFill>
                  <a:schemeClr val="tx1"/>
                </a:solidFill>
                <a:effectLst/>
                <a:latin typeface="+mn-lt"/>
                <a:ea typeface="+mn-ea"/>
                <a:cs typeface="+mn-cs"/>
              </a:rPr>
              <a:t>incentiviszing</a:t>
            </a:r>
            <a:r>
              <a:rPr lang="en-GB" sz="1200" kern="1200" dirty="0" smtClean="0">
                <a:solidFill>
                  <a:schemeClr val="tx1"/>
                </a:solidFill>
                <a:effectLst/>
                <a:latin typeface="+mn-lt"/>
                <a:ea typeface="+mn-ea"/>
                <a:cs typeface="+mn-cs"/>
              </a:rPr>
              <a:t> employers to hire students, though government support in paying their salaries. Under SPES, students get paid a minimum wage, 60 per cent of which is paid in cash by the employers. The remaining 40 per cent are </a:t>
            </a:r>
            <a:r>
              <a:rPr lang="en-GB" sz="1200" kern="1200" dirty="0" err="1" smtClean="0">
                <a:solidFill>
                  <a:schemeClr val="tx1"/>
                </a:solidFill>
                <a:effectLst/>
                <a:latin typeface="+mn-lt"/>
                <a:ea typeface="+mn-ea"/>
                <a:cs typeface="+mn-cs"/>
              </a:rPr>
              <a:t>subsidizsed</a:t>
            </a:r>
            <a:r>
              <a:rPr lang="en-GB" sz="1200" kern="1200" dirty="0" smtClean="0">
                <a:solidFill>
                  <a:schemeClr val="tx1"/>
                </a:solidFill>
                <a:effectLst/>
                <a:latin typeface="+mn-lt"/>
                <a:ea typeface="+mn-ea"/>
                <a:cs typeface="+mn-cs"/>
              </a:rPr>
              <a:t> by the government in the form of vouchers applicable to the payment of tuition fees and books in any secondary, tertiary, vocational or technical educational institution. </a:t>
            </a:r>
            <a:endParaRPr lang="en-GB"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8B390773-206D-4CDD-BFB0-E389AF3973BE}" type="slidenum">
              <a:rPr lang="en-US" smtClean="0"/>
              <a:pPr/>
              <a:t>6</a:t>
            </a:fld>
            <a:endParaRPr lang="en-US"/>
          </a:p>
        </p:txBody>
      </p:sp>
    </p:spTree>
    <p:extLst>
      <p:ext uri="{BB962C8B-B14F-4D97-AF65-F5344CB8AC3E}">
        <p14:creationId xmlns:p14="http://schemas.microsoft.com/office/powerpoint/2010/main" val="137360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Purpose</a:t>
            </a:r>
            <a:r>
              <a:rPr lang="en-US" b="1" baseline="0" dirty="0" smtClean="0"/>
              <a:t>. </a:t>
            </a:r>
            <a:r>
              <a:rPr lang="en-US" b="0" baseline="0" dirty="0" smtClean="0"/>
              <a:t>To know the viability of the toolbox (discuss briefly)</a:t>
            </a:r>
            <a:endParaRPr lang="en-US" b="0" dirty="0" smtClean="0"/>
          </a:p>
          <a:p>
            <a:endParaRPr lang="en-US" b="0" dirty="0" smtClean="0"/>
          </a:p>
          <a:p>
            <a:r>
              <a:rPr lang="en-US" b="1" dirty="0" smtClean="0"/>
              <a:t>Profile of respondents:</a:t>
            </a:r>
          </a:p>
          <a:p>
            <a:r>
              <a:rPr lang="en-US" b="0" dirty="0" smtClean="0"/>
              <a:t>10</a:t>
            </a:r>
            <a:r>
              <a:rPr lang="en-US" b="0" baseline="0" dirty="0" smtClean="0"/>
              <a:t> policymakers and 10 youth leaders from different parts of the country</a:t>
            </a:r>
            <a:endParaRPr lang="en-US" b="0" dirty="0" smtClean="0"/>
          </a:p>
          <a:p>
            <a:endParaRPr lang="en-US" b="0" dirty="0" smtClean="0"/>
          </a:p>
          <a:p>
            <a:r>
              <a:rPr lang="en-US" b="1" dirty="0" smtClean="0"/>
              <a:t>Tools used:</a:t>
            </a:r>
          </a:p>
          <a:p>
            <a:r>
              <a:rPr lang="en-US" b="0" dirty="0" smtClean="0"/>
              <a:t>Calls: Local telephone or cellular phone</a:t>
            </a:r>
          </a:p>
          <a:p>
            <a:r>
              <a:rPr lang="en-US" b="0" dirty="0" smtClean="0"/>
              <a:t>Shared files: Google Drive Folder</a:t>
            </a:r>
          </a:p>
          <a:p>
            <a:r>
              <a:rPr lang="en-US" b="0" dirty="0" smtClean="0"/>
              <a:t>Instrument: Google Forms</a:t>
            </a:r>
          </a:p>
          <a:p>
            <a:endParaRPr lang="en-US" dirty="0" smtClean="0"/>
          </a:p>
          <a:p>
            <a:r>
              <a:rPr lang="en-US" b="1" dirty="0" smtClean="0"/>
              <a:t>Results highlights:</a:t>
            </a:r>
          </a:p>
          <a:p>
            <a:pPr marL="228600" indent="-228600">
              <a:buAutoNum type="arabicPeriod"/>
            </a:pPr>
            <a:r>
              <a:rPr lang="en-US" b="0" dirty="0" smtClean="0"/>
              <a:t>60% policymakers</a:t>
            </a:r>
            <a:r>
              <a:rPr lang="en-US" b="0" baseline="0" dirty="0" smtClean="0"/>
              <a:t> said they do not have existing local s-w transition policies</a:t>
            </a:r>
          </a:p>
          <a:p>
            <a:pPr marL="228600" indent="-228600">
              <a:buAutoNum type="arabicPeriod"/>
            </a:pPr>
            <a:r>
              <a:rPr lang="en-US" b="0" baseline="0" dirty="0" smtClean="0"/>
              <a:t>All respondents said that the Toolbox will help them learn more about s-w transition policies</a:t>
            </a:r>
          </a:p>
          <a:p>
            <a:pPr marL="228600" indent="-228600">
              <a:buAutoNum type="arabicPeriod"/>
            </a:pPr>
            <a:r>
              <a:rPr lang="en-US" b="0" baseline="0" dirty="0" smtClean="0"/>
              <a:t>All respondents use the internet to “learn” but mostly through social media, a few through MOOC or other online courses</a:t>
            </a:r>
          </a:p>
          <a:p>
            <a:pPr marL="228600" indent="-228600">
              <a:buAutoNum type="arabicPeriod"/>
            </a:pPr>
            <a:r>
              <a:rPr lang="en-US" b="0" baseline="0" dirty="0" smtClean="0"/>
              <a:t>40% respondents have not taken any online courses</a:t>
            </a:r>
          </a:p>
          <a:p>
            <a:pPr marL="228600" indent="-228600">
              <a:buAutoNum type="arabicPeriod"/>
            </a:pPr>
            <a:r>
              <a:rPr lang="en-US" b="0" baseline="0" dirty="0" smtClean="0"/>
              <a:t>All youth respondents said that toolbox is relevant in their community</a:t>
            </a:r>
          </a:p>
          <a:p>
            <a:pPr marL="228600" indent="-228600">
              <a:buAutoNum type="arabicPeriod"/>
            </a:pPr>
            <a:r>
              <a:rPr lang="en-US" b="0" baseline="0" dirty="0" smtClean="0"/>
              <a:t>All respondents have internet access but others are a bit limited</a:t>
            </a:r>
          </a:p>
          <a:p>
            <a:pPr marL="228600" indent="-228600">
              <a:buAutoNum type="arabicPeriod"/>
            </a:pPr>
            <a:r>
              <a:rPr lang="en-US" b="0" baseline="0" dirty="0" smtClean="0"/>
              <a:t>11% said that their connections are not strong enough to watch videos</a:t>
            </a:r>
          </a:p>
          <a:p>
            <a:pPr marL="228600" indent="-228600">
              <a:buAutoNum type="arabicPeriod"/>
            </a:pPr>
            <a:r>
              <a:rPr lang="en-US" b="0" baseline="0" dirty="0" smtClean="0"/>
              <a:t>Only 60% policymakers are willing to host youth in their offices if in case youth want to learn through the toolbox</a:t>
            </a:r>
          </a:p>
          <a:p>
            <a:pPr marL="228600" indent="-228600">
              <a:buAutoNum type="arabicPeriod"/>
            </a:pPr>
            <a:r>
              <a:rPr lang="en-US" b="0" baseline="0" dirty="0" smtClean="0"/>
              <a:t>Only 50% of those can provide stable internet connection</a:t>
            </a:r>
            <a:endParaRPr lang="en-US" b="0" dirty="0" smtClean="0"/>
          </a:p>
          <a:p>
            <a:endParaRPr lang="en-US" dirty="0" smtClean="0"/>
          </a:p>
          <a:p>
            <a:r>
              <a:rPr lang="en-US" b="1" dirty="0" smtClean="0"/>
              <a:t>Key Risks</a:t>
            </a:r>
          </a:p>
          <a:p>
            <a:r>
              <a:rPr lang="en-US" dirty="0" smtClean="0"/>
              <a:t>Local chief executives are not supportive of the Youth Toolbox</a:t>
            </a:r>
          </a:p>
          <a:p>
            <a:r>
              <a:rPr lang="en-US" dirty="0" smtClean="0"/>
              <a:t>Local policymakers are not technically savvy</a:t>
            </a:r>
          </a:p>
          <a:p>
            <a:r>
              <a:rPr lang="en-US" dirty="0" smtClean="0"/>
              <a:t>Local policymakers are supportive but not actually implementing the Youth Toolbox</a:t>
            </a:r>
          </a:p>
          <a:p>
            <a:r>
              <a:rPr lang="en-US" dirty="0" smtClean="0"/>
              <a:t>Content of the Toolbox is not considered practical or </a:t>
            </a:r>
            <a:r>
              <a:rPr lang="en-US" dirty="0" err="1" smtClean="0"/>
              <a:t>localised</a:t>
            </a:r>
            <a:r>
              <a:rPr lang="en-US" dirty="0" smtClean="0"/>
              <a:t> by policymakers because it seems too different from their local context / difficult to </a:t>
            </a:r>
            <a:r>
              <a:rPr lang="en-US" dirty="0" err="1" smtClean="0"/>
              <a:t>localise</a:t>
            </a:r>
            <a:r>
              <a:rPr lang="en-US" dirty="0" smtClean="0"/>
              <a:t> success cases from outside the Philippines to local context</a:t>
            </a:r>
          </a:p>
          <a:p>
            <a:r>
              <a:rPr lang="en-US" dirty="0" smtClean="0"/>
              <a:t>Content of the Toolbox is not considered practical or </a:t>
            </a:r>
            <a:r>
              <a:rPr lang="en-US" dirty="0" err="1" smtClean="0"/>
              <a:t>localised</a:t>
            </a:r>
            <a:r>
              <a:rPr lang="en-US" dirty="0" smtClean="0"/>
              <a:t> by youth leaders</a:t>
            </a:r>
          </a:p>
          <a:p>
            <a:endParaRPr lang="en-US" dirty="0" smtClean="0"/>
          </a:p>
          <a:p>
            <a:r>
              <a:rPr lang="en-US" b="1" dirty="0" smtClean="0"/>
              <a:t>Challenges to running Experiments in the Philippines</a:t>
            </a:r>
          </a:p>
          <a:p>
            <a:r>
              <a:rPr lang="en-US" dirty="0" smtClean="0"/>
              <a:t>Using Skype or video conference programs or applications especially among policymakers is very common</a:t>
            </a:r>
          </a:p>
          <a:p>
            <a:r>
              <a:rPr lang="en-US" dirty="0" smtClean="0"/>
              <a:t>Many of the invited participants do not check their emails</a:t>
            </a:r>
          </a:p>
          <a:p>
            <a:r>
              <a:rPr lang="en-US" dirty="0" smtClean="0"/>
              <a:t>Some participants are busy and are therefore not available for long phone calls, much more video conference calls</a:t>
            </a:r>
          </a:p>
          <a:p>
            <a:r>
              <a:rPr lang="en-US" dirty="0" smtClean="0"/>
              <a:t>Time-constraint</a:t>
            </a:r>
          </a:p>
          <a:p>
            <a:endParaRPr lang="en-US" b="0" dirty="0" smtClean="0"/>
          </a:p>
          <a:p>
            <a:endParaRPr lang="en-US" b="0" dirty="0" smtClean="0"/>
          </a:p>
          <a:p>
            <a:endParaRPr lang="en-US" b="0" dirty="0" smtClean="0"/>
          </a:p>
        </p:txBody>
      </p:sp>
      <p:sp>
        <p:nvSpPr>
          <p:cNvPr id="4" name="Slide Number Placeholder 3"/>
          <p:cNvSpPr>
            <a:spLocks noGrp="1"/>
          </p:cNvSpPr>
          <p:nvPr>
            <p:ph type="sldNum" sz="quarter" idx="10"/>
          </p:nvPr>
        </p:nvSpPr>
        <p:spPr/>
        <p:txBody>
          <a:bodyPr/>
          <a:lstStyle/>
          <a:p>
            <a:fld id="{8B390773-206D-4CDD-BFB0-E389AF3973BE}" type="slidenum">
              <a:rPr lang="en-US" smtClean="0"/>
              <a:pPr/>
              <a:t>7</a:t>
            </a:fld>
            <a:endParaRPr lang="en-US"/>
          </a:p>
        </p:txBody>
      </p:sp>
    </p:spTree>
    <p:extLst>
      <p:ext uri="{BB962C8B-B14F-4D97-AF65-F5344CB8AC3E}">
        <p14:creationId xmlns:p14="http://schemas.microsoft.com/office/powerpoint/2010/main" val="175163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Module</a:t>
            </a:r>
          </a:p>
          <a:p>
            <a:pPr>
              <a:buNone/>
            </a:pPr>
            <a:r>
              <a:rPr lang="en-US" dirty="0" smtClean="0"/>
              <a:t> “ Personal Strategic Planning Towards Youth Employment”</a:t>
            </a:r>
          </a:p>
          <a:p>
            <a:pPr>
              <a:buNone/>
            </a:pPr>
            <a:endParaRPr lang="en-US" dirty="0" smtClean="0"/>
          </a:p>
          <a:p>
            <a:pPr>
              <a:buNone/>
            </a:pPr>
            <a:r>
              <a:rPr lang="en-US" dirty="0" smtClean="0"/>
              <a:t>“ Think Smart : 5 steps in Landing a Job”</a:t>
            </a:r>
          </a:p>
          <a:p>
            <a:pPr>
              <a:buNone/>
            </a:pPr>
            <a:r>
              <a:rPr lang="en-US" dirty="0" smtClean="0"/>
              <a:t>UN Volunteers</a:t>
            </a:r>
          </a:p>
          <a:p>
            <a:pPr>
              <a:buNone/>
            </a:pPr>
            <a:endParaRPr lang="en-US" dirty="0" smtClean="0"/>
          </a:p>
          <a:p>
            <a:pPr marL="228600" indent="-228600">
              <a:buAutoNum type="arabicPeriod"/>
            </a:pPr>
            <a:r>
              <a:rPr lang="en-US" baseline="0" dirty="0" smtClean="0"/>
              <a:t>Self – personality tests, SWOT analysis, knowing personal competencies</a:t>
            </a:r>
          </a:p>
          <a:p>
            <a:pPr marL="228600" indent="-228600">
              <a:buAutoNum type="arabicPeriod"/>
            </a:pPr>
            <a:r>
              <a:rPr lang="en-US" baseline="0" dirty="0" smtClean="0"/>
              <a:t>Dream – SMART goals (specific, measurable, achievable, relevant, time-bounded), goal-setting</a:t>
            </a:r>
          </a:p>
          <a:p>
            <a:pPr marL="228600" indent="-228600">
              <a:buAutoNum type="arabicPeriod"/>
            </a:pPr>
            <a:r>
              <a:rPr lang="en-US" baseline="0" dirty="0" smtClean="0"/>
              <a:t>Process – resource mapping (support system, finances, networks, learning materials), opportunities they can explore (trainings and scholarships, vocational, employment, freelance and part-time job opportunities, entrepreneurship)</a:t>
            </a:r>
          </a:p>
          <a:p>
            <a:pPr marL="228600" indent="-228600">
              <a:buAutoNum type="arabicPeriod"/>
            </a:pPr>
            <a:r>
              <a:rPr lang="en-US" baseline="0" dirty="0" smtClean="0"/>
              <a:t>Action – landing a job, resume making, gaining confidence, interviews, timelines</a:t>
            </a:r>
          </a:p>
          <a:p>
            <a:pPr marL="228600" indent="-228600">
              <a:buAutoNum type="arabicPeriod"/>
            </a:pPr>
            <a:r>
              <a:rPr lang="en-US" baseline="0" dirty="0" smtClean="0"/>
              <a:t>Feedback – self-evaluation, peer evaluation, career checklist</a:t>
            </a:r>
          </a:p>
        </p:txBody>
      </p:sp>
      <p:sp>
        <p:nvSpPr>
          <p:cNvPr id="4" name="Slide Number Placeholder 3"/>
          <p:cNvSpPr>
            <a:spLocks noGrp="1"/>
          </p:cNvSpPr>
          <p:nvPr>
            <p:ph type="sldNum" sz="quarter" idx="10"/>
          </p:nvPr>
        </p:nvSpPr>
        <p:spPr/>
        <p:txBody>
          <a:bodyPr/>
          <a:lstStyle/>
          <a:p>
            <a:fld id="{8B390773-206D-4CDD-BFB0-E389AF3973BE}" type="slidenum">
              <a:rPr lang="en-US" smtClean="0"/>
              <a:pPr/>
              <a:t>9</a:t>
            </a:fld>
            <a:endParaRPr lang="en-US"/>
          </a:p>
        </p:txBody>
      </p:sp>
    </p:spTree>
    <p:extLst>
      <p:ext uri="{BB962C8B-B14F-4D97-AF65-F5344CB8AC3E}">
        <p14:creationId xmlns:p14="http://schemas.microsoft.com/office/powerpoint/2010/main" val="410645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Deliverable</a:t>
            </a:r>
            <a:endParaRPr lang="en-US" dirty="0" smtClean="0"/>
          </a:p>
          <a:p>
            <a:pPr>
              <a:buFont typeface="Arial" pitchFamily="34" charset="0"/>
              <a:buChar char="•"/>
            </a:pPr>
            <a:r>
              <a:rPr lang="en-US" dirty="0" smtClean="0"/>
              <a:t> Launch  the Toolbox ,  1</a:t>
            </a:r>
            <a:r>
              <a:rPr lang="en-US" baseline="30000" dirty="0" smtClean="0"/>
              <a:t>st</a:t>
            </a:r>
            <a:r>
              <a:rPr lang="en-US" dirty="0" smtClean="0"/>
              <a:t> week of December , 2017</a:t>
            </a:r>
          </a:p>
          <a:p>
            <a:pPr>
              <a:buFont typeface="Arial" pitchFamily="34" charset="0"/>
              <a:buChar char="•"/>
            </a:pPr>
            <a:endParaRPr lang="en-US" dirty="0" smtClean="0"/>
          </a:p>
          <a:p>
            <a:pPr>
              <a:buFont typeface="Arial" pitchFamily="34" charset="0"/>
              <a:buChar char="•"/>
            </a:pPr>
            <a:r>
              <a:rPr lang="en-US" dirty="0" smtClean="0"/>
              <a:t> Develop and implement a sustainable</a:t>
            </a:r>
            <a:r>
              <a:rPr lang="en-US" baseline="0" dirty="0" smtClean="0"/>
              <a:t> youth policy toolbox </a:t>
            </a:r>
            <a:r>
              <a:rPr lang="en-US" dirty="0" smtClean="0"/>
              <a:t> dissemination strategy</a:t>
            </a:r>
            <a:r>
              <a:rPr lang="en-US" baseline="0" dirty="0" smtClean="0"/>
              <a:t> to all youth stakeholders in the Philippines </a:t>
            </a:r>
            <a:endParaRPr lang="en-US" dirty="0" smtClean="0"/>
          </a:p>
          <a:p>
            <a:pPr>
              <a:buFont typeface="Arial" pitchFamily="34" charset="0"/>
              <a:buChar char="•"/>
            </a:pPr>
            <a:endParaRPr lang="en-US" dirty="0" smtClean="0"/>
          </a:p>
          <a:p>
            <a:pPr>
              <a:buFont typeface="Arial" pitchFamily="34" charset="0"/>
              <a:buChar char="•"/>
            </a:pPr>
            <a:r>
              <a:rPr lang="en-US" baseline="0" dirty="0" smtClean="0"/>
              <a:t> Integrate </a:t>
            </a:r>
            <a:r>
              <a:rPr lang="en-US" dirty="0" smtClean="0"/>
              <a:t> the Policy</a:t>
            </a:r>
            <a:r>
              <a:rPr lang="en-US" baseline="0" dirty="0" smtClean="0"/>
              <a:t> toolbox in the National Youth Commission Website </a:t>
            </a:r>
            <a:endParaRPr lang="en-US" dirty="0" smtClean="0"/>
          </a:p>
          <a:p>
            <a:pPr>
              <a:buNone/>
            </a:pPr>
            <a:endParaRPr lang="en-US" dirty="0" smtClean="0"/>
          </a:p>
          <a:p>
            <a:pPr>
              <a:buNone/>
            </a:pPr>
            <a:endParaRPr lang="en-US" baseline="0" dirty="0" smtClean="0"/>
          </a:p>
          <a:p>
            <a:pPr>
              <a:buNone/>
            </a:pPr>
            <a:r>
              <a:rPr lang="en-US" baseline="0" dirty="0" smtClean="0"/>
              <a:t>Acknowledge and  thanks to the following important  people who  provides technical assistance and guidance in enabling us to achieve the partnership goal of NYC and ESCAP regarding the youth policy toolbox:</a:t>
            </a:r>
          </a:p>
          <a:p>
            <a:pPr>
              <a:buNone/>
            </a:pPr>
            <a:endParaRPr lang="en-US" baseline="0" dirty="0" smtClean="0"/>
          </a:p>
          <a:p>
            <a:pPr>
              <a:buFont typeface="Arial" pitchFamily="34" charset="0"/>
              <a:buChar char="•"/>
            </a:pPr>
            <a:r>
              <a:rPr lang="en-US" baseline="0" dirty="0" smtClean="0"/>
              <a:t> Marco </a:t>
            </a:r>
            <a:r>
              <a:rPr lang="en-US" baseline="0" dirty="0" err="1" smtClean="0"/>
              <a:t>Roncati</a:t>
            </a:r>
            <a:r>
              <a:rPr lang="en-US" baseline="0" dirty="0" smtClean="0"/>
              <a:t> of UNESCAP</a:t>
            </a:r>
          </a:p>
          <a:p>
            <a:pPr>
              <a:buFont typeface="Arial" pitchFamily="34" charset="0"/>
              <a:buNone/>
            </a:pPr>
            <a:endParaRPr lang="en-US" baseline="0" dirty="0" smtClean="0"/>
          </a:p>
          <a:p>
            <a:pPr>
              <a:buFont typeface="Arial" pitchFamily="34" charset="0"/>
              <a:buChar char="•"/>
            </a:pPr>
            <a:r>
              <a:rPr lang="en-US" baseline="0" dirty="0" smtClean="0"/>
              <a:t>Bryce Hartley of UNESCAP</a:t>
            </a:r>
          </a:p>
          <a:p>
            <a:pPr>
              <a:buFont typeface="Arial" pitchFamily="34" charset="0"/>
              <a:buNone/>
            </a:pPr>
            <a:endParaRPr lang="en-US" baseline="0" dirty="0" smtClean="0"/>
          </a:p>
          <a:p>
            <a:pPr>
              <a:buFont typeface="Arial" pitchFamily="34" charset="0"/>
              <a:buChar char="•"/>
            </a:pPr>
            <a:r>
              <a:rPr lang="en-US" sz="1200" b="0" i="0" kern="1200" dirty="0" err="1" smtClean="0">
                <a:solidFill>
                  <a:schemeClr val="tx1"/>
                </a:solidFill>
                <a:latin typeface="+mn-lt"/>
                <a:ea typeface="+mn-ea"/>
                <a:cs typeface="+mn-cs"/>
              </a:rPr>
              <a:t>Chaveemon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Sukpaibool</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Ms.Ning</a:t>
            </a:r>
            <a:r>
              <a:rPr lang="en-US" sz="1200" b="0" i="0" kern="1200" dirty="0" smtClean="0">
                <a:solidFill>
                  <a:schemeClr val="tx1"/>
                </a:solidFill>
                <a:latin typeface="+mn-lt"/>
                <a:ea typeface="+mn-ea"/>
                <a:cs typeface="+mn-cs"/>
              </a:rPr>
              <a:t>)</a:t>
            </a:r>
            <a:endParaRPr lang="en-US" baseline="0" dirty="0" smtClean="0"/>
          </a:p>
          <a:p>
            <a:pPr>
              <a:buNone/>
            </a:pPr>
            <a:endParaRPr lang="en-US" baseline="0" dirty="0" smtClean="0"/>
          </a:p>
          <a:p>
            <a:pPr>
              <a:buNone/>
            </a:pPr>
            <a:r>
              <a:rPr lang="en-US" baseline="0" dirty="0" smtClean="0"/>
              <a:t>TANDEMIC:</a:t>
            </a:r>
          </a:p>
          <a:p>
            <a:pPr>
              <a:buFont typeface="Arial" pitchFamily="34" charset="0"/>
              <a:buChar char="•"/>
            </a:pPr>
            <a:r>
              <a:rPr lang="en-US" baseline="0" dirty="0" smtClean="0"/>
              <a:t> KAL</a:t>
            </a:r>
          </a:p>
          <a:p>
            <a:pPr>
              <a:buFont typeface="Arial" pitchFamily="34" charset="0"/>
              <a:buChar char="•"/>
            </a:pPr>
            <a:r>
              <a:rPr lang="en-US" baseline="0" dirty="0" smtClean="0"/>
              <a:t>EMMA</a:t>
            </a:r>
          </a:p>
          <a:p>
            <a:pPr>
              <a:buNone/>
            </a:pPr>
            <a:endParaRPr lang="en-US" baseline="0" dirty="0" smtClean="0"/>
          </a:p>
          <a:p>
            <a:pPr>
              <a:buNone/>
            </a:pPr>
            <a:r>
              <a:rPr lang="en-US" baseline="0" dirty="0" smtClean="0"/>
              <a:t>National Youth Commission, Officials and staff, headed by  Chairperson ; </a:t>
            </a:r>
            <a:r>
              <a:rPr lang="en-US" baseline="0" dirty="0" err="1" smtClean="0"/>
              <a:t>Aiza</a:t>
            </a:r>
            <a:r>
              <a:rPr lang="en-US" baseline="0" dirty="0" smtClean="0"/>
              <a:t> </a:t>
            </a:r>
            <a:r>
              <a:rPr lang="en-US" baseline="0" dirty="0" err="1" smtClean="0"/>
              <a:t>Seguerra</a:t>
            </a:r>
            <a:r>
              <a:rPr lang="en-US" baseline="0" dirty="0" smtClean="0"/>
              <a:t>; special thanks to  Commissioner James </a:t>
            </a:r>
            <a:r>
              <a:rPr lang="en-US" baseline="0" dirty="0" err="1" smtClean="0"/>
              <a:t>Ceasar</a:t>
            </a:r>
            <a:r>
              <a:rPr lang="en-US" baseline="0" dirty="0" smtClean="0"/>
              <a:t> Ventura , and Commissioner Ronald </a:t>
            </a:r>
            <a:r>
              <a:rPr lang="en-US" baseline="0" dirty="0" err="1" smtClean="0"/>
              <a:t>Cardemas</a:t>
            </a:r>
            <a:r>
              <a:rPr lang="en-US" baseline="0" dirty="0" smtClean="0"/>
              <a:t>, for providing a youth </a:t>
            </a:r>
            <a:r>
              <a:rPr lang="en-US" baseline="0" dirty="0" err="1" smtClean="0"/>
              <a:t>lense</a:t>
            </a:r>
            <a:r>
              <a:rPr lang="en-US" baseline="0" dirty="0" smtClean="0"/>
              <a:t> perspective in </a:t>
            </a:r>
            <a:endParaRPr lang="en-US" dirty="0" smtClean="0"/>
          </a:p>
        </p:txBody>
      </p:sp>
      <p:sp>
        <p:nvSpPr>
          <p:cNvPr id="4" name="Slide Number Placeholder 3"/>
          <p:cNvSpPr>
            <a:spLocks noGrp="1"/>
          </p:cNvSpPr>
          <p:nvPr>
            <p:ph type="sldNum" sz="quarter" idx="10"/>
          </p:nvPr>
        </p:nvSpPr>
        <p:spPr/>
        <p:txBody>
          <a:bodyPr/>
          <a:lstStyle/>
          <a:p>
            <a:fld id="{8B390773-206D-4CDD-BFB0-E389AF3973BE}" type="slidenum">
              <a:rPr lang="en-US" smtClean="0"/>
              <a:pPr/>
              <a:t>12</a:t>
            </a:fld>
            <a:endParaRPr lang="en-US"/>
          </a:p>
        </p:txBody>
      </p:sp>
    </p:spTree>
    <p:extLst>
      <p:ext uri="{BB962C8B-B14F-4D97-AF65-F5344CB8AC3E}">
        <p14:creationId xmlns:p14="http://schemas.microsoft.com/office/powerpoint/2010/main" val="265848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AD4C2-304B-40DB-8157-2FD7105B3A10}" type="datetimeFigureOut">
              <a:rPr lang="en-US" smtClean="0"/>
              <a:pPr/>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399306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AD4C2-304B-40DB-8157-2FD7105B3A10}" type="datetimeFigureOut">
              <a:rPr lang="en-US" smtClean="0"/>
              <a:pPr/>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346944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AD4C2-304B-40DB-8157-2FD7105B3A10}" type="datetimeFigureOut">
              <a:rPr lang="en-US" smtClean="0"/>
              <a:pPr/>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92979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AD4C2-304B-40DB-8157-2FD7105B3A10}" type="datetimeFigureOut">
              <a:rPr lang="en-US" smtClean="0"/>
              <a:pPr/>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408466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AD4C2-304B-40DB-8157-2FD7105B3A10}" type="datetimeFigureOut">
              <a:rPr lang="en-US" smtClean="0"/>
              <a:pPr/>
              <a:t>11/22/17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117780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AD4C2-304B-40DB-8157-2FD7105B3A10}" type="datetimeFigureOut">
              <a:rPr lang="en-US" smtClean="0"/>
              <a:pPr/>
              <a:t>11/22/17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268385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AD4C2-304B-40DB-8157-2FD7105B3A10}" type="datetimeFigureOut">
              <a:rPr lang="en-US" smtClean="0"/>
              <a:pPr/>
              <a:t>11/22/17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149208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AD4C2-304B-40DB-8157-2FD7105B3A10}" type="datetimeFigureOut">
              <a:rPr lang="en-US" smtClean="0"/>
              <a:pPr/>
              <a:t>11/22/17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251897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AD4C2-304B-40DB-8157-2FD7105B3A10}" type="datetimeFigureOut">
              <a:rPr lang="en-US" smtClean="0"/>
              <a:pPr/>
              <a:t>11/22/17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101605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AD4C2-304B-40DB-8157-2FD7105B3A10}" type="datetimeFigureOut">
              <a:rPr lang="en-US" smtClean="0"/>
              <a:pPr/>
              <a:t>11/22/17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4463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AD4C2-304B-40DB-8157-2FD7105B3A10}" type="datetimeFigureOut">
              <a:rPr lang="en-US" smtClean="0"/>
              <a:pPr/>
              <a:t>11/22/17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F040E-2069-4957-A271-1BAE5190D770}" type="slidenum">
              <a:rPr lang="en-US" smtClean="0"/>
              <a:pPr/>
              <a:t>‹#›</a:t>
            </a:fld>
            <a:endParaRPr lang="en-US"/>
          </a:p>
        </p:txBody>
      </p:sp>
    </p:spTree>
    <p:extLst>
      <p:ext uri="{BB962C8B-B14F-4D97-AF65-F5344CB8AC3E}">
        <p14:creationId xmlns:p14="http://schemas.microsoft.com/office/powerpoint/2010/main" val="1646637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3AD4C2-304B-40DB-8157-2FD7105B3A10}" type="datetimeFigureOut">
              <a:rPr lang="en-US" smtClean="0"/>
              <a:pPr/>
              <a:t>11/22/17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9F040E-2069-4957-A271-1BAE5190D770}" type="slidenum">
              <a:rPr lang="en-US" smtClean="0"/>
              <a:pPr/>
              <a:t>‹#›</a:t>
            </a:fld>
            <a:endParaRPr lang="en-US"/>
          </a:p>
        </p:txBody>
      </p:sp>
    </p:spTree>
    <p:extLst>
      <p:ext uri="{BB962C8B-B14F-4D97-AF65-F5344CB8AC3E}">
        <p14:creationId xmlns:p14="http://schemas.microsoft.com/office/powerpoint/2010/main" val="1279986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png"/><Relationship Id="rId5" Type="http://schemas.microsoft.com/office/2007/relationships/hdphoto" Target="../media/hdphoto2.wdp"/><Relationship Id="rId6" Type="http://schemas.openxmlformats.org/officeDocument/2006/relationships/image" Target="../media/image5.png"/><Relationship Id="rId7" Type="http://schemas.microsoft.com/office/2007/relationships/hdphoto" Target="../media/hdphoto3.wdp"/><Relationship Id="rId8" Type="http://schemas.openxmlformats.org/officeDocument/2006/relationships/image" Target="../media/image6.png"/><Relationship Id="rId9" Type="http://schemas.microsoft.com/office/2007/relationships/hdphoto" Target="../media/hdphoto4.wdp"/><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6.wdp"/><Relationship Id="rId5" Type="http://schemas.openxmlformats.org/officeDocument/2006/relationships/image" Target="../media/image10.jpeg"/><Relationship Id="rId6" Type="http://schemas.microsoft.com/office/2007/relationships/hdphoto" Target="../media/hdphoto7.wdp"/><Relationship Id="rId7" Type="http://schemas.openxmlformats.org/officeDocument/2006/relationships/image" Target="../media/image11.jpeg"/><Relationship Id="rId8" Type="http://schemas.microsoft.com/office/2007/relationships/hdphoto" Target="../media/hdphoto8.wdp"/><Relationship Id="rId9" Type="http://schemas.openxmlformats.org/officeDocument/2006/relationships/image" Target="../media/image12.jpeg"/><Relationship Id="rId10" Type="http://schemas.microsoft.com/office/2007/relationships/hdphoto" Target="../media/hdphoto9.wdp"/><Relationship Id="rId11"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lenovo\Desktop\UNESCAP AR - Presentation\ziXe8KrAT.png"/>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l="8945" r="8945"/>
          <a:stretch/>
        </p:blipFill>
        <p:spPr bwMode="auto">
          <a:xfrm>
            <a:off x="0" y="247650"/>
            <a:ext cx="9144000" cy="386709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0"/>
            <a:ext cx="9144000" cy="5143500"/>
          </a:xfrm>
          <a:prstGeom prst="rect">
            <a:avLst/>
          </a:prstGeom>
          <a:solidFill>
            <a:srgbClr val="00206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0000"/>
                </a:schemeClr>
              </a:solidFill>
            </a:endParaRPr>
          </a:p>
        </p:txBody>
      </p:sp>
      <p:pic>
        <p:nvPicPr>
          <p:cNvPr id="1027" name="Picture 3" descr="C:\Users\lenovo\Desktop\UNESCAP AR - Presentation\FINAL ESCAP LOGO 2008.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5912"/>
          <a:stretch/>
        </p:blipFill>
        <p:spPr bwMode="auto">
          <a:xfrm>
            <a:off x="1447801" y="596521"/>
            <a:ext cx="6324599" cy="1379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novo\Desktop\UNESCAP AR - Presentation\National_Youth_Commission_Philippines.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2343150"/>
            <a:ext cx="2696401" cy="264474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447801" y="2181196"/>
            <a:ext cx="6324599" cy="0"/>
          </a:xfrm>
          <a:prstGeom prst="line">
            <a:avLst/>
          </a:prstGeom>
          <a:ln w="63500" cap="sq">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784804"/>
      </p:ext>
    </p:extLst>
  </p:cSld>
  <p:clrMapOvr>
    <a:masterClrMapping/>
  </p:clrMapOvr>
  <mc:AlternateContent xmlns:mc="http://schemas.openxmlformats.org/markup-compatibility/2006" xmlns:p14="http://schemas.microsoft.com/office/powerpoint/2010/main">
    <mc:Choice Requires="p14">
      <p:transition spd="slow" p14:dur="2000" advTm="1488"/>
    </mc:Choice>
    <mc:Fallback xmlns="">
      <p:transition spd="slow" advTm="148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Century Gothic" charset="0"/>
                <a:ea typeface="Century Gothic" charset="0"/>
                <a:cs typeface="Century Gothic" charset="0"/>
              </a:rPr>
              <a:t>CHALLENGES</a:t>
            </a:r>
            <a:endParaRPr lang="en-US" b="1" dirty="0">
              <a:solidFill>
                <a:srgbClr val="00B0F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fontScale="62500" lnSpcReduction="20000"/>
          </a:bodyPr>
          <a:lstStyle/>
          <a:p>
            <a:r>
              <a:rPr lang="en-US" b="1" dirty="0" smtClean="0">
                <a:latin typeface="Century Gothic" charset="0"/>
                <a:ea typeface="Century Gothic" charset="0"/>
                <a:cs typeface="Century Gothic" charset="0"/>
              </a:rPr>
              <a:t>Enhance </a:t>
            </a:r>
            <a:r>
              <a:rPr lang="en-US" b="1" dirty="0" smtClean="0">
                <a:latin typeface="Century Gothic" charset="0"/>
                <a:ea typeface="Century Gothic" charset="0"/>
                <a:cs typeface="Century Gothic" charset="0"/>
              </a:rPr>
              <a:t>inter-agency </a:t>
            </a:r>
            <a:r>
              <a:rPr lang="en-US" b="1" dirty="0" smtClean="0">
                <a:latin typeface="Century Gothic" charset="0"/>
                <a:ea typeface="Century Gothic" charset="0"/>
                <a:cs typeface="Century Gothic" charset="0"/>
              </a:rPr>
              <a:t>coordination</a:t>
            </a:r>
          </a:p>
          <a:p>
            <a:endParaRPr lang="en-US" b="1" dirty="0" smtClean="0">
              <a:latin typeface="Century Gothic" charset="0"/>
              <a:ea typeface="Century Gothic" charset="0"/>
              <a:cs typeface="Century Gothic" charset="0"/>
            </a:endParaRPr>
          </a:p>
          <a:p>
            <a:r>
              <a:rPr lang="en-US" b="1" dirty="0" smtClean="0">
                <a:latin typeface="Century Gothic" charset="0"/>
                <a:ea typeface="Century Gothic" charset="0"/>
                <a:cs typeface="Century Gothic" charset="0"/>
              </a:rPr>
              <a:t>Overlapping </a:t>
            </a:r>
            <a:r>
              <a:rPr lang="en-US" b="1" dirty="0" err="1" smtClean="0">
                <a:latin typeface="Century Gothic" charset="0"/>
                <a:ea typeface="Century Gothic" charset="0"/>
                <a:cs typeface="Century Gothic" charset="0"/>
              </a:rPr>
              <a:t>programmes</a:t>
            </a:r>
            <a:endParaRPr lang="en-US" b="1" dirty="0" smtClean="0">
              <a:latin typeface="Century Gothic" charset="0"/>
              <a:ea typeface="Century Gothic" charset="0"/>
              <a:cs typeface="Century Gothic" charset="0"/>
            </a:endParaRPr>
          </a:p>
          <a:p>
            <a:endParaRPr lang="en-US" b="1" dirty="0" smtClean="0">
              <a:latin typeface="Century Gothic" charset="0"/>
              <a:ea typeface="Century Gothic" charset="0"/>
              <a:cs typeface="Century Gothic" charset="0"/>
            </a:endParaRPr>
          </a:p>
          <a:p>
            <a:r>
              <a:rPr lang="en-US" b="1" dirty="0" smtClean="0">
                <a:latin typeface="Century Gothic" charset="0"/>
                <a:ea typeface="Century Gothic" charset="0"/>
                <a:cs typeface="Century Gothic" charset="0"/>
              </a:rPr>
              <a:t>Gaps in monitoring and evaluation</a:t>
            </a:r>
          </a:p>
          <a:p>
            <a:endParaRPr lang="en-US" b="1" dirty="0" smtClean="0">
              <a:latin typeface="Century Gothic" charset="0"/>
              <a:ea typeface="Century Gothic" charset="0"/>
              <a:cs typeface="Century Gothic" charset="0"/>
            </a:endParaRPr>
          </a:p>
          <a:p>
            <a:r>
              <a:rPr lang="en-US" b="1" dirty="0" smtClean="0">
                <a:latin typeface="Century Gothic" charset="0"/>
                <a:ea typeface="Century Gothic" charset="0"/>
                <a:cs typeface="Century Gothic" charset="0"/>
              </a:rPr>
              <a:t>Time-frame</a:t>
            </a:r>
          </a:p>
          <a:p>
            <a:endParaRPr lang="en-US" b="1" dirty="0" smtClean="0">
              <a:latin typeface="Century Gothic" charset="0"/>
              <a:ea typeface="Century Gothic" charset="0"/>
              <a:cs typeface="Century Gothic" charset="0"/>
            </a:endParaRPr>
          </a:p>
          <a:p>
            <a:r>
              <a:rPr lang="en-US" b="1" dirty="0" smtClean="0">
                <a:latin typeface="Century Gothic" charset="0"/>
                <a:ea typeface="Century Gothic" charset="0"/>
                <a:cs typeface="Century Gothic" charset="0"/>
              </a:rPr>
              <a:t>Research on content of training module</a:t>
            </a:r>
          </a:p>
          <a:p>
            <a:endParaRPr lang="en-US" b="1" dirty="0" smtClean="0">
              <a:latin typeface="Century Gothic" charset="0"/>
              <a:ea typeface="Century Gothic" charset="0"/>
              <a:cs typeface="Century Gothic" charset="0"/>
            </a:endParaRPr>
          </a:p>
          <a:p>
            <a:r>
              <a:rPr lang="en-US" b="1" dirty="0" smtClean="0">
                <a:latin typeface="Century Gothic" charset="0"/>
                <a:ea typeface="Century Gothic" charset="0"/>
                <a:cs typeface="Century Gothic" charset="0"/>
              </a:rPr>
              <a:t>Mainstreaming of </a:t>
            </a:r>
            <a:r>
              <a:rPr lang="en-US" b="1" dirty="0" smtClean="0">
                <a:latin typeface="Century Gothic" charset="0"/>
                <a:ea typeface="Century Gothic" charset="0"/>
                <a:cs typeface="Century Gothic" charset="0"/>
              </a:rPr>
              <a:t>Youth </a:t>
            </a:r>
            <a:r>
              <a:rPr lang="en-US" b="1" dirty="0">
                <a:latin typeface="Century Gothic" charset="0"/>
                <a:ea typeface="Century Gothic" charset="0"/>
                <a:cs typeface="Century Gothic" charset="0"/>
              </a:rPr>
              <a:t>P</a:t>
            </a:r>
            <a:r>
              <a:rPr lang="en-US" b="1" dirty="0" smtClean="0">
                <a:latin typeface="Century Gothic" charset="0"/>
                <a:ea typeface="Century Gothic" charset="0"/>
                <a:cs typeface="Century Gothic" charset="0"/>
              </a:rPr>
              <a:t>olicy </a:t>
            </a:r>
            <a:r>
              <a:rPr lang="en-US" b="1" dirty="0">
                <a:latin typeface="Century Gothic" charset="0"/>
                <a:ea typeface="Century Gothic" charset="0"/>
                <a:cs typeface="Century Gothic" charset="0"/>
              </a:rPr>
              <a:t>T</a:t>
            </a:r>
            <a:r>
              <a:rPr lang="en-US" b="1" dirty="0" smtClean="0">
                <a:latin typeface="Century Gothic" charset="0"/>
                <a:ea typeface="Century Gothic" charset="0"/>
                <a:cs typeface="Century Gothic" charset="0"/>
              </a:rPr>
              <a:t>oolbox </a:t>
            </a:r>
            <a:endParaRPr lang="en-US" b="1" dirty="0" smtClean="0">
              <a:latin typeface="Century Gothic" charset="0"/>
              <a:ea typeface="Century Gothic" charset="0"/>
              <a:cs typeface="Century Gothic" charset="0"/>
            </a:endParaRPr>
          </a:p>
          <a:p>
            <a:endParaRPr lang="en-US" b="1" dirty="0">
              <a:latin typeface="Century Gothic" charset="0"/>
              <a:ea typeface="Century Gothic" charset="0"/>
              <a:cs typeface="Century Gothic" charset="0"/>
            </a:endParaRPr>
          </a:p>
        </p:txBody>
      </p:sp>
    </p:spTree>
    <p:extLst>
      <p:ext uri="{BB962C8B-B14F-4D97-AF65-F5344CB8AC3E}">
        <p14:creationId xmlns:p14="http://schemas.microsoft.com/office/powerpoint/2010/main" val="255023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Century Gothic" charset="0"/>
                <a:ea typeface="Century Gothic" charset="0"/>
                <a:cs typeface="Century Gothic" charset="0"/>
              </a:rPr>
              <a:t>MOVING FORWARD</a:t>
            </a:r>
            <a:endParaRPr lang="en-US" b="1" dirty="0">
              <a:solidFill>
                <a:srgbClr val="00B0F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fontScale="62500" lnSpcReduction="20000"/>
          </a:bodyPr>
          <a:lstStyle/>
          <a:p>
            <a:r>
              <a:rPr lang="en-US" b="1" dirty="0" smtClean="0">
                <a:latin typeface="Century Gothic" charset="0"/>
                <a:ea typeface="Century Gothic" charset="0"/>
                <a:cs typeface="Century Gothic" charset="0"/>
              </a:rPr>
              <a:t>Launch the </a:t>
            </a:r>
            <a:r>
              <a:rPr lang="en-US" b="1" dirty="0" smtClean="0">
                <a:latin typeface="Century Gothic" charset="0"/>
                <a:ea typeface="Century Gothic" charset="0"/>
                <a:cs typeface="Century Gothic" charset="0"/>
              </a:rPr>
              <a:t>Youth </a:t>
            </a:r>
            <a:r>
              <a:rPr lang="en-US" b="1" dirty="0">
                <a:latin typeface="Century Gothic" charset="0"/>
                <a:ea typeface="Century Gothic" charset="0"/>
                <a:cs typeface="Century Gothic" charset="0"/>
              </a:rPr>
              <a:t>P</a:t>
            </a:r>
            <a:r>
              <a:rPr lang="en-US" b="1" dirty="0" smtClean="0">
                <a:latin typeface="Century Gothic" charset="0"/>
                <a:ea typeface="Century Gothic" charset="0"/>
                <a:cs typeface="Century Gothic" charset="0"/>
              </a:rPr>
              <a:t>olicy </a:t>
            </a:r>
            <a:r>
              <a:rPr lang="en-US" b="1" dirty="0">
                <a:latin typeface="Century Gothic" charset="0"/>
                <a:ea typeface="Century Gothic" charset="0"/>
                <a:cs typeface="Century Gothic" charset="0"/>
              </a:rPr>
              <a:t>T</a:t>
            </a:r>
            <a:r>
              <a:rPr lang="en-US" b="1" dirty="0" smtClean="0">
                <a:latin typeface="Century Gothic" charset="0"/>
                <a:ea typeface="Century Gothic" charset="0"/>
                <a:cs typeface="Century Gothic" charset="0"/>
              </a:rPr>
              <a:t>oolbox </a:t>
            </a:r>
            <a:r>
              <a:rPr lang="en-US" b="1" dirty="0" smtClean="0">
                <a:latin typeface="Century Gothic" charset="0"/>
                <a:ea typeface="Century Gothic" charset="0"/>
                <a:cs typeface="Century Gothic" charset="0"/>
              </a:rPr>
              <a:t>and implement the advocacy plan to  all youth policy stakeholders </a:t>
            </a:r>
          </a:p>
          <a:p>
            <a:endParaRPr lang="en-US" b="1" dirty="0" smtClean="0">
              <a:latin typeface="Century Gothic" charset="0"/>
              <a:ea typeface="Century Gothic" charset="0"/>
              <a:cs typeface="Century Gothic" charset="0"/>
            </a:endParaRPr>
          </a:p>
          <a:p>
            <a:r>
              <a:rPr lang="en-US" b="1" dirty="0" smtClean="0">
                <a:latin typeface="Century Gothic" charset="0"/>
                <a:ea typeface="Century Gothic" charset="0"/>
                <a:cs typeface="Century Gothic" charset="0"/>
              </a:rPr>
              <a:t>Inclusion of the </a:t>
            </a:r>
            <a:r>
              <a:rPr lang="en-US" b="1" dirty="0" err="1" smtClean="0">
                <a:latin typeface="Century Gothic" charset="0"/>
                <a:ea typeface="Century Gothic" charset="0"/>
                <a:cs typeface="Century Gothic" charset="0"/>
              </a:rPr>
              <a:t>marginalised</a:t>
            </a:r>
            <a:r>
              <a:rPr lang="en-US" b="1" dirty="0" smtClean="0">
                <a:latin typeface="Century Gothic" charset="0"/>
                <a:ea typeface="Century Gothic" charset="0"/>
                <a:cs typeface="Century Gothic" charset="0"/>
              </a:rPr>
              <a:t> </a:t>
            </a:r>
            <a:r>
              <a:rPr lang="en-US" b="1" dirty="0" smtClean="0">
                <a:latin typeface="Century Gothic" charset="0"/>
                <a:ea typeface="Century Gothic" charset="0"/>
                <a:cs typeface="Century Gothic" charset="0"/>
              </a:rPr>
              <a:t>youth  (out of school </a:t>
            </a:r>
            <a:r>
              <a:rPr lang="en-US" b="1" dirty="0" smtClean="0">
                <a:latin typeface="Century Gothic" charset="0"/>
                <a:ea typeface="Century Gothic" charset="0"/>
                <a:cs typeface="Century Gothic" charset="0"/>
              </a:rPr>
              <a:t>youth, </a:t>
            </a:r>
            <a:r>
              <a:rPr lang="en-US" b="1" dirty="0" smtClean="0">
                <a:latin typeface="Century Gothic" charset="0"/>
                <a:ea typeface="Century Gothic" charset="0"/>
                <a:cs typeface="Century Gothic" charset="0"/>
              </a:rPr>
              <a:t>ethnic youth groups, youth with disabilities, </a:t>
            </a:r>
            <a:r>
              <a:rPr lang="en-US" b="1" dirty="0" smtClean="0">
                <a:latin typeface="Century Gothic" charset="0"/>
                <a:ea typeface="Century Gothic" charset="0"/>
                <a:cs typeface="Century Gothic" charset="0"/>
              </a:rPr>
              <a:t>etc.) </a:t>
            </a:r>
            <a:endParaRPr lang="en-US" b="1" dirty="0" smtClean="0">
              <a:latin typeface="Century Gothic" charset="0"/>
              <a:ea typeface="Century Gothic" charset="0"/>
              <a:cs typeface="Century Gothic" charset="0"/>
            </a:endParaRPr>
          </a:p>
          <a:p>
            <a:endParaRPr lang="en-US" b="1" dirty="0" smtClean="0">
              <a:latin typeface="Century Gothic" charset="0"/>
              <a:ea typeface="Century Gothic" charset="0"/>
              <a:cs typeface="Century Gothic" charset="0"/>
            </a:endParaRPr>
          </a:p>
          <a:p>
            <a:r>
              <a:rPr lang="en-US" b="1" dirty="0" smtClean="0">
                <a:latin typeface="Century Gothic" charset="0"/>
                <a:ea typeface="Century Gothic" charset="0"/>
                <a:cs typeface="Century Gothic" charset="0"/>
              </a:rPr>
              <a:t>Accessibility </a:t>
            </a:r>
            <a:r>
              <a:rPr lang="en-US" b="1" dirty="0" smtClean="0">
                <a:latin typeface="Century Gothic" charset="0"/>
                <a:ea typeface="Century Gothic" charset="0"/>
                <a:cs typeface="Century Gothic" charset="0"/>
              </a:rPr>
              <a:t>of youth stakeholders in the grass root level   (local) </a:t>
            </a:r>
          </a:p>
          <a:p>
            <a:endParaRPr lang="en-US" b="1" dirty="0" smtClean="0">
              <a:latin typeface="Century Gothic" charset="0"/>
              <a:ea typeface="Century Gothic" charset="0"/>
              <a:cs typeface="Century Gothic" charset="0"/>
            </a:endParaRPr>
          </a:p>
          <a:p>
            <a:r>
              <a:rPr lang="en-US" b="1" dirty="0" smtClean="0">
                <a:latin typeface="Century Gothic" charset="0"/>
                <a:ea typeface="Century Gothic" charset="0"/>
                <a:cs typeface="Century Gothic" charset="0"/>
              </a:rPr>
              <a:t>Integration of </a:t>
            </a:r>
            <a:r>
              <a:rPr lang="en-US" b="1" dirty="0" smtClean="0">
                <a:latin typeface="Century Gothic" charset="0"/>
                <a:ea typeface="Century Gothic" charset="0"/>
                <a:cs typeface="Century Gothic" charset="0"/>
              </a:rPr>
              <a:t>Youth </a:t>
            </a:r>
            <a:r>
              <a:rPr lang="en-US" b="1" dirty="0">
                <a:latin typeface="Century Gothic" charset="0"/>
                <a:ea typeface="Century Gothic" charset="0"/>
                <a:cs typeface="Century Gothic" charset="0"/>
              </a:rPr>
              <a:t>P</a:t>
            </a:r>
            <a:r>
              <a:rPr lang="en-US" b="1" dirty="0" smtClean="0">
                <a:latin typeface="Century Gothic" charset="0"/>
                <a:ea typeface="Century Gothic" charset="0"/>
                <a:cs typeface="Century Gothic" charset="0"/>
              </a:rPr>
              <a:t>olicy </a:t>
            </a:r>
            <a:r>
              <a:rPr lang="en-US" b="1" dirty="0">
                <a:latin typeface="Century Gothic" charset="0"/>
                <a:ea typeface="Century Gothic" charset="0"/>
                <a:cs typeface="Century Gothic" charset="0"/>
              </a:rPr>
              <a:t>T</a:t>
            </a:r>
            <a:r>
              <a:rPr lang="en-US" b="1" dirty="0" smtClean="0">
                <a:latin typeface="Century Gothic" charset="0"/>
                <a:ea typeface="Century Gothic" charset="0"/>
                <a:cs typeface="Century Gothic" charset="0"/>
              </a:rPr>
              <a:t>oolbox </a:t>
            </a:r>
            <a:r>
              <a:rPr lang="en-US" b="1" dirty="0" smtClean="0">
                <a:latin typeface="Century Gothic" charset="0"/>
                <a:ea typeface="Century Gothic" charset="0"/>
                <a:cs typeface="Century Gothic" charset="0"/>
              </a:rPr>
              <a:t>monitoring and evaluation mechanisms in the NYC </a:t>
            </a:r>
          </a:p>
          <a:p>
            <a:endParaRPr lang="en-US" b="1" dirty="0">
              <a:latin typeface="Century Gothic" charset="0"/>
              <a:ea typeface="Century Gothic" charset="0"/>
              <a:cs typeface="Century Gothic" charset="0"/>
            </a:endParaRPr>
          </a:p>
        </p:txBody>
      </p:sp>
    </p:spTree>
    <p:extLst>
      <p:ext uri="{BB962C8B-B14F-4D97-AF65-F5344CB8AC3E}">
        <p14:creationId xmlns:p14="http://schemas.microsoft.com/office/powerpoint/2010/main" val="173405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lenovo\Desktop\UNESCAP AR - Presentation\rocket-launch-day-illustrati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62"/>
          <a:stretch/>
        </p:blipFill>
        <p:spPr bwMode="auto">
          <a:xfrm>
            <a:off x="0" y="0"/>
            <a:ext cx="9144000" cy="537210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enovo\Desktop\UNESCAP AR - Presentation\busine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809625"/>
            <a:ext cx="3514725" cy="3514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05200" y="742951"/>
            <a:ext cx="5638800" cy="2743200"/>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alpha val="30000"/>
                </a:schemeClr>
              </a:solidFill>
            </a:endParaRPr>
          </a:p>
        </p:txBody>
      </p:sp>
      <p:sp>
        <p:nvSpPr>
          <p:cNvPr id="4" name="TextBox 3"/>
          <p:cNvSpPr txBox="1"/>
          <p:nvPr/>
        </p:nvSpPr>
        <p:spPr>
          <a:xfrm>
            <a:off x="3657600" y="1047750"/>
            <a:ext cx="5867400" cy="2246769"/>
          </a:xfrm>
          <a:prstGeom prst="rect">
            <a:avLst/>
          </a:prstGeom>
          <a:noFill/>
        </p:spPr>
        <p:txBody>
          <a:bodyPr wrap="square" rtlCol="0">
            <a:spAutoFit/>
          </a:bodyPr>
          <a:lstStyle/>
          <a:p>
            <a:r>
              <a:rPr lang="en-US" sz="2800" b="1" dirty="0" smtClean="0">
                <a:solidFill>
                  <a:srgbClr val="FFC000"/>
                </a:solidFill>
                <a:latin typeface="Century Gothic" pitchFamily="34" charset="0"/>
              </a:rPr>
              <a:t>December 2017,  1</a:t>
            </a:r>
            <a:r>
              <a:rPr lang="en-US" sz="2800" b="1" baseline="30000" dirty="0" smtClean="0">
                <a:solidFill>
                  <a:srgbClr val="FFC000"/>
                </a:solidFill>
                <a:latin typeface="Century Gothic" pitchFamily="34" charset="0"/>
              </a:rPr>
              <a:t>st</a:t>
            </a:r>
            <a:r>
              <a:rPr lang="en-US" sz="2800" b="1" dirty="0" smtClean="0">
                <a:solidFill>
                  <a:srgbClr val="FFC000"/>
                </a:solidFill>
                <a:latin typeface="Century Gothic" pitchFamily="34" charset="0"/>
              </a:rPr>
              <a:t> Week</a:t>
            </a:r>
          </a:p>
          <a:p>
            <a:endParaRPr lang="en-US" sz="2800" b="1" dirty="0" smtClean="0">
              <a:solidFill>
                <a:srgbClr val="FFC000"/>
              </a:solidFill>
              <a:latin typeface="Century Gothic" pitchFamily="34" charset="0"/>
            </a:endParaRPr>
          </a:p>
          <a:p>
            <a:r>
              <a:rPr lang="en-US" sz="2800" b="1" dirty="0">
                <a:solidFill>
                  <a:srgbClr val="FFC000"/>
                </a:solidFill>
                <a:latin typeface="Century Gothic" pitchFamily="34" charset="0"/>
              </a:rPr>
              <a:t>D</a:t>
            </a:r>
            <a:r>
              <a:rPr lang="en-US" sz="2800" b="1" dirty="0" smtClean="0">
                <a:solidFill>
                  <a:srgbClr val="FFC000"/>
                </a:solidFill>
                <a:latin typeface="Century Gothic" pitchFamily="34" charset="0"/>
              </a:rPr>
              <a:t>evelop and implement Youth Policy Toolbox </a:t>
            </a:r>
            <a:r>
              <a:rPr lang="en-US" sz="2800" b="1" smtClean="0">
                <a:solidFill>
                  <a:srgbClr val="FFC000"/>
                </a:solidFill>
                <a:latin typeface="Century Gothic" pitchFamily="34" charset="0"/>
              </a:rPr>
              <a:t>Advocacy  strategies 2018</a:t>
            </a:r>
            <a:endParaRPr lang="en-US" sz="2800" b="1" dirty="0">
              <a:solidFill>
                <a:srgbClr val="FFC000"/>
              </a:solidFill>
              <a:latin typeface="Century Gothic" pitchFamily="34" charset="0"/>
            </a:endParaRPr>
          </a:p>
        </p:txBody>
      </p:sp>
      <p:sp>
        <p:nvSpPr>
          <p:cNvPr id="8" name="Rectangle 7"/>
          <p:cNvSpPr/>
          <p:nvPr/>
        </p:nvSpPr>
        <p:spPr>
          <a:xfrm rot="16200000">
            <a:off x="838199" y="2114550"/>
            <a:ext cx="1676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2">
                    <a:lumMod val="75000"/>
                  </a:schemeClr>
                </a:solidFill>
                <a:latin typeface="Century Gothic" pitchFamily="34" charset="0"/>
              </a:rPr>
              <a:t>YOUTH POLICY</a:t>
            </a:r>
            <a:endParaRPr lang="en-US" sz="1600" b="1" dirty="0">
              <a:solidFill>
                <a:schemeClr val="tx2">
                  <a:lumMod val="75000"/>
                </a:schemeClr>
              </a:solidFill>
              <a:latin typeface="Century Gothic" pitchFamily="34" charset="0"/>
            </a:endParaRPr>
          </a:p>
        </p:txBody>
      </p:sp>
      <p:sp>
        <p:nvSpPr>
          <p:cNvPr id="9" name="Rectangle 8"/>
          <p:cNvSpPr/>
          <p:nvPr/>
        </p:nvSpPr>
        <p:spPr>
          <a:xfrm rot="16200000">
            <a:off x="1524000" y="2114551"/>
            <a:ext cx="1676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2">
                    <a:lumMod val="50000"/>
                  </a:schemeClr>
                </a:solidFill>
                <a:latin typeface="Century Gothic" pitchFamily="34" charset="0"/>
              </a:rPr>
              <a:t>TOOLBOX </a:t>
            </a:r>
            <a:r>
              <a:rPr lang="en-US" sz="1200" b="1" dirty="0" smtClean="0">
                <a:solidFill>
                  <a:schemeClr val="tx2">
                    <a:lumMod val="50000"/>
                  </a:schemeClr>
                </a:solidFill>
                <a:latin typeface="Century Gothic" pitchFamily="34" charset="0"/>
              </a:rPr>
              <a:t>2017</a:t>
            </a:r>
            <a:endParaRPr lang="en-US" sz="1600" b="1" dirty="0">
              <a:solidFill>
                <a:schemeClr val="tx2">
                  <a:lumMod val="50000"/>
                </a:schemeClr>
              </a:solidFill>
              <a:latin typeface="Century Gothic" pitchFamily="34" charset="0"/>
            </a:endParaRPr>
          </a:p>
        </p:txBody>
      </p:sp>
      <p:sp>
        <p:nvSpPr>
          <p:cNvPr id="10" name="TextBox 9"/>
          <p:cNvSpPr txBox="1"/>
          <p:nvPr/>
        </p:nvSpPr>
        <p:spPr>
          <a:xfrm>
            <a:off x="3810000" y="4399419"/>
            <a:ext cx="4876800" cy="400110"/>
          </a:xfrm>
          <a:prstGeom prst="rect">
            <a:avLst/>
          </a:prstGeom>
          <a:noFill/>
        </p:spPr>
        <p:txBody>
          <a:bodyPr wrap="square" rtlCol="0">
            <a:spAutoFit/>
          </a:bodyPr>
          <a:lstStyle/>
          <a:p>
            <a:r>
              <a:rPr lang="en-US" sz="1400" dirty="0" smtClean="0">
                <a:latin typeface="Century Gothic" charset="0"/>
                <a:ea typeface="Century Gothic" charset="0"/>
                <a:cs typeface="Century Gothic" charset="0"/>
              </a:rPr>
              <a:t> </a:t>
            </a:r>
            <a:r>
              <a:rPr lang="en-US" sz="2000" b="1" dirty="0" smtClean="0">
                <a:latin typeface="Century Gothic" charset="0"/>
                <a:ea typeface="Century Gothic" charset="0"/>
                <a:cs typeface="Century Gothic" charset="0"/>
              </a:rPr>
              <a:t>Mabuhay and </a:t>
            </a:r>
            <a:r>
              <a:rPr lang="en-US" sz="2000" b="1" dirty="0" err="1">
                <a:latin typeface="Century Gothic" charset="0"/>
                <a:ea typeface="Century Gothic" charset="0"/>
                <a:cs typeface="Century Gothic" charset="0"/>
              </a:rPr>
              <a:t>m</a:t>
            </a:r>
            <a:r>
              <a:rPr lang="en-US" sz="2000" b="1" dirty="0" err="1" smtClean="0">
                <a:latin typeface="Century Gothic" charset="0"/>
                <a:ea typeface="Century Gothic" charset="0"/>
                <a:cs typeface="Century Gothic" charset="0"/>
              </a:rPr>
              <a:t>araming</a:t>
            </a:r>
            <a:r>
              <a:rPr lang="en-US" sz="2000" b="1" dirty="0" smtClean="0">
                <a:latin typeface="Century Gothic" charset="0"/>
                <a:ea typeface="Century Gothic" charset="0"/>
                <a:cs typeface="Century Gothic" charset="0"/>
              </a:rPr>
              <a:t> </a:t>
            </a:r>
            <a:r>
              <a:rPr lang="en-US" sz="2000" b="1" dirty="0" err="1">
                <a:latin typeface="Century Gothic" charset="0"/>
                <a:ea typeface="Century Gothic" charset="0"/>
                <a:cs typeface="Century Gothic" charset="0"/>
              </a:rPr>
              <a:t>s</a:t>
            </a:r>
            <a:r>
              <a:rPr lang="en-US" sz="2000" b="1" dirty="0" err="1" smtClean="0">
                <a:latin typeface="Century Gothic" charset="0"/>
                <a:ea typeface="Century Gothic" charset="0"/>
                <a:cs typeface="Century Gothic" charset="0"/>
              </a:rPr>
              <a:t>alamat</a:t>
            </a:r>
            <a:r>
              <a:rPr lang="en-US" sz="2000" b="1" dirty="0" smtClean="0">
                <a:latin typeface="Century Gothic" charset="0"/>
                <a:ea typeface="Century Gothic" charset="0"/>
                <a:cs typeface="Century Gothic" charset="0"/>
              </a:rPr>
              <a:t> </a:t>
            </a:r>
            <a:r>
              <a:rPr lang="en-US" sz="2000" b="1" dirty="0" err="1" smtClean="0">
                <a:latin typeface="Century Gothic" charset="0"/>
                <a:ea typeface="Century Gothic" charset="0"/>
                <a:cs typeface="Century Gothic" charset="0"/>
              </a:rPr>
              <a:t>po</a:t>
            </a:r>
            <a:r>
              <a:rPr lang="en-US" b="1" dirty="0" smtClean="0">
                <a:latin typeface="Century Gothic" charset="0"/>
                <a:ea typeface="Century Gothic" charset="0"/>
                <a:cs typeface="Century Gothic" charset="0"/>
              </a:rPr>
              <a:t>! </a:t>
            </a:r>
            <a:endParaRPr lang="en-US" sz="1400" b="1" dirty="0">
              <a:latin typeface="Century Gothic" charset="0"/>
              <a:ea typeface="Century Gothic" charset="0"/>
              <a:cs typeface="Century Gothic" charset="0"/>
            </a:endParaRPr>
          </a:p>
        </p:txBody>
      </p:sp>
    </p:spTree>
    <p:extLst>
      <p:ext uri="{BB962C8B-B14F-4D97-AF65-F5344CB8AC3E}">
        <p14:creationId xmlns:p14="http://schemas.microsoft.com/office/powerpoint/2010/main" val="336218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Century Gothic" charset="0"/>
                <a:ea typeface="Century Gothic" charset="0"/>
                <a:cs typeface="Century Gothic" charset="0"/>
              </a:rPr>
              <a:t>SITUATION IN THE PHILIPPINES</a:t>
            </a:r>
            <a:endParaRPr lang="en-US" b="1" dirty="0">
              <a:solidFill>
                <a:srgbClr val="00B0F0"/>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sz="2000" b="1" dirty="0" smtClean="0">
                <a:latin typeface="Century Gothic" charset="0"/>
                <a:ea typeface="Century Gothic" charset="0"/>
                <a:cs typeface="Century Gothic" charset="0"/>
              </a:rPr>
              <a:t>National Youth Assessment Study (NYAS) 2015</a:t>
            </a:r>
          </a:p>
          <a:p>
            <a:pPr marL="0" indent="0">
              <a:buNone/>
            </a:pPr>
            <a:endParaRPr lang="en-US" sz="1800" b="1" dirty="0" smtClean="0">
              <a:latin typeface="Century Gothic" charset="0"/>
              <a:ea typeface="Century Gothic" charset="0"/>
              <a:cs typeface="Century Gothic" charset="0"/>
            </a:endParaRPr>
          </a:p>
          <a:p>
            <a:pPr>
              <a:spcBef>
                <a:spcPts val="1632"/>
              </a:spcBef>
            </a:pPr>
            <a:r>
              <a:rPr lang="en-US" sz="1600" b="1" dirty="0" smtClean="0">
                <a:latin typeface="Century Gothic" charset="0"/>
                <a:ea typeface="Century Gothic" charset="0"/>
                <a:cs typeface="Century Gothic" charset="0"/>
              </a:rPr>
              <a:t>Youth: 15-30 y/o (RA 8044)</a:t>
            </a:r>
          </a:p>
          <a:p>
            <a:pPr>
              <a:spcBef>
                <a:spcPts val="1632"/>
              </a:spcBef>
            </a:pPr>
            <a:r>
              <a:rPr lang="en-US" sz="1600" b="1" dirty="0" smtClean="0">
                <a:latin typeface="Century Gothic" charset="0"/>
                <a:ea typeface="Century Gothic" charset="0"/>
                <a:cs typeface="Century Gothic" charset="0"/>
              </a:rPr>
              <a:t>76.6% OSY</a:t>
            </a:r>
          </a:p>
          <a:p>
            <a:pPr>
              <a:spcBef>
                <a:spcPts val="1632"/>
              </a:spcBef>
            </a:pPr>
            <a:r>
              <a:rPr lang="en-US" sz="1600" b="1" dirty="0" smtClean="0">
                <a:latin typeface="Century Gothic" charset="0"/>
                <a:ea typeface="Century Gothic" charset="0"/>
                <a:cs typeface="Century Gothic" charset="0"/>
              </a:rPr>
              <a:t>76.1% unemployed</a:t>
            </a:r>
          </a:p>
          <a:p>
            <a:pPr>
              <a:spcBef>
                <a:spcPts val="1632"/>
              </a:spcBef>
            </a:pPr>
            <a:r>
              <a:rPr lang="en-US" sz="1600" b="1" dirty="0" smtClean="0">
                <a:latin typeface="Century Gothic" charset="0"/>
                <a:ea typeface="Century Gothic" charset="0"/>
                <a:cs typeface="Century Gothic" charset="0"/>
              </a:rPr>
              <a:t>63.9% employed</a:t>
            </a:r>
            <a:endParaRPr lang="en-US" sz="1800" b="1" dirty="0">
              <a:latin typeface="Century Gothic" charset="0"/>
              <a:ea typeface="Century Gothic" charset="0"/>
              <a:cs typeface="Century Gothic" charset="0"/>
            </a:endParaRPr>
          </a:p>
          <a:p>
            <a:pPr>
              <a:spcBef>
                <a:spcPts val="1632"/>
              </a:spcBef>
            </a:pPr>
            <a:r>
              <a:rPr lang="en-US" sz="1800" b="1" dirty="0" smtClean="0">
                <a:latin typeface="Century Gothic" charset="0"/>
                <a:ea typeface="Century Gothic" charset="0"/>
                <a:cs typeface="Century Gothic" charset="0"/>
              </a:rPr>
              <a:t>65.3% working youth who are not studying have NOT graduated from college</a:t>
            </a:r>
          </a:p>
          <a:p>
            <a:pPr>
              <a:spcBef>
                <a:spcPts val="1632"/>
              </a:spcBef>
            </a:pPr>
            <a:r>
              <a:rPr lang="en-US" sz="1800" b="1" dirty="0" smtClean="0">
                <a:latin typeface="Century Gothic" charset="0"/>
                <a:ea typeface="Century Gothic" charset="0"/>
                <a:cs typeface="Century Gothic" charset="0"/>
              </a:rPr>
              <a:t>35% OSY are looking for a job</a:t>
            </a:r>
          </a:p>
          <a:p>
            <a:pPr>
              <a:spcBef>
                <a:spcPts val="1632"/>
              </a:spcBef>
            </a:pPr>
            <a:r>
              <a:rPr lang="en-US" sz="1800" b="1" dirty="0" smtClean="0">
                <a:latin typeface="Century Gothic" charset="0"/>
                <a:ea typeface="Century Gothic" charset="0"/>
                <a:cs typeface="Century Gothic" charset="0"/>
              </a:rPr>
              <a:t>17.5% OSY are not interested in working</a:t>
            </a:r>
          </a:p>
          <a:p>
            <a:pPr>
              <a:spcBef>
                <a:spcPts val="1632"/>
              </a:spcBef>
            </a:pPr>
            <a:r>
              <a:rPr lang="en-US" sz="1800" b="1" dirty="0" smtClean="0">
                <a:latin typeface="Century Gothic" charset="0"/>
                <a:ea typeface="Century Gothic" charset="0"/>
                <a:cs typeface="Century Gothic" charset="0"/>
              </a:rPr>
              <a:t>19% find it difficult to look for one</a:t>
            </a:r>
            <a:endParaRPr lang="en-US" sz="1600" b="1"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2087446373"/>
      </p:ext>
    </p:extLst>
  </p:cSld>
  <p:clrMapOvr>
    <a:masterClrMapping/>
  </p:clrMapOvr>
  <mc:AlternateContent xmlns:mc="http://schemas.openxmlformats.org/markup-compatibility/2006" xmlns:p14="http://schemas.microsoft.com/office/powerpoint/2010/main">
    <mc:Choice Requires="p14">
      <p:transition spd="slow" p14:dur="2000" advTm="376"/>
    </mc:Choice>
    <mc:Fallback xmlns="">
      <p:transition spd="slow" advTm="37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179274336"/>
              </p:ext>
            </p:extLst>
          </p:nvPr>
        </p:nvGraphicFramePr>
        <p:xfrm>
          <a:off x="2697480" y="956310"/>
          <a:ext cx="3749040" cy="374904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C:\Users\lenovo\Desktop\UNESCAP AR - Presentation\1142509.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4833" y1="16667" x2="14833" y2="16667"/>
                        <a14:foregroundMark x1="50333" y1="10000" x2="50333" y2="10000"/>
                        <a14:foregroundMark x1="50333" y1="10000" x2="50333" y2="10000"/>
                        <a14:foregroundMark x1="49667" y1="63167" x2="49667" y2="96000"/>
                        <a14:foregroundMark x1="49500" y1="61333" x2="49500" y2="61333"/>
                        <a14:foregroundMark x1="51000" y1="60667" x2="51000" y2="60667"/>
                        <a14:foregroundMark x1="50000" y1="2667" x2="50500" y2="97333"/>
                        <a14:foregroundMark x1="41833" y1="50333" x2="59167" y2="50333"/>
                        <a14:foregroundMark x1="96452" y1="48559" x2="7317" y2="50333"/>
                      </a14:backgroundRemoval>
                    </a14:imgEffect>
                  </a14:imgLayer>
                </a14:imgProps>
              </a:ext>
              <a:ext uri="{28A0092B-C50C-407E-A947-70E740481C1C}">
                <a14:useLocalDpi xmlns:a14="http://schemas.microsoft.com/office/drawing/2010/main" val="0"/>
              </a:ext>
            </a:extLst>
          </a:blip>
          <a:srcRect/>
          <a:stretch>
            <a:fillRect/>
          </a:stretch>
        </p:blipFill>
        <p:spPr bwMode="auto">
          <a:xfrm rot="2634188" flipH="1">
            <a:off x="3665857" y="1912513"/>
            <a:ext cx="1871980" cy="18719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enovo\Desktop\UNESCAP AR - Presentation\Teamwork-icon.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20158" y="144066"/>
            <a:ext cx="903684" cy="9036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enovo\Desktop\UNESCAP AR - Presentation\5775f3f3191ec28b22cdc6d8_Icon-meeting.png"/>
          <p:cNvPicPr>
            <a:picLocks noChangeAspect="1" noChangeArrowheads="1"/>
          </p:cNvPicPr>
          <p:nvPr/>
        </p:nvPicPr>
        <p:blipFill>
          <a:blip r:embed="rId8" cstate="print">
            <a:duotone>
              <a:prstClr val="black"/>
              <a:schemeClr val="accent5">
                <a:tint val="45000"/>
                <a:satMod val="400000"/>
              </a:schemeClr>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37288" y="3587379"/>
            <a:ext cx="849312" cy="84931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lenovo\Desktop\UNESCAP AR - Presentation\icon_productivity.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3547321"/>
            <a:ext cx="929429" cy="9294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62200" y="507410"/>
            <a:ext cx="4441190" cy="369332"/>
          </a:xfrm>
          <a:prstGeom prst="rect">
            <a:avLst/>
          </a:prstGeom>
          <a:noFill/>
        </p:spPr>
        <p:txBody>
          <a:bodyPr wrap="square" rtlCol="0">
            <a:spAutoFit/>
          </a:bodyPr>
          <a:lstStyle/>
          <a:p>
            <a:pPr algn="ctr"/>
            <a:r>
              <a:rPr lang="en-US" b="1" dirty="0" smtClean="0">
                <a:solidFill>
                  <a:srgbClr val="FFC000"/>
                </a:solidFill>
                <a:latin typeface="Century Gothic" pitchFamily="34" charset="0"/>
              </a:rPr>
              <a:t>PROVIDE                  SUPPORT</a:t>
            </a:r>
            <a:endParaRPr lang="en-US" b="1" dirty="0">
              <a:solidFill>
                <a:srgbClr val="FFC000"/>
              </a:solidFill>
              <a:latin typeface="Century Gothic" pitchFamily="34" charset="0"/>
            </a:endParaRPr>
          </a:p>
        </p:txBody>
      </p:sp>
      <p:sp>
        <p:nvSpPr>
          <p:cNvPr id="22" name="TextBox 21"/>
          <p:cNvSpPr txBox="1"/>
          <p:nvPr/>
        </p:nvSpPr>
        <p:spPr>
          <a:xfrm>
            <a:off x="7134282" y="3619521"/>
            <a:ext cx="2162118" cy="646331"/>
          </a:xfrm>
          <a:prstGeom prst="rect">
            <a:avLst/>
          </a:prstGeom>
          <a:noFill/>
        </p:spPr>
        <p:txBody>
          <a:bodyPr wrap="square" rtlCol="0">
            <a:spAutoFit/>
          </a:bodyPr>
          <a:lstStyle/>
          <a:p>
            <a:r>
              <a:rPr lang="en-US" b="1" dirty="0" smtClean="0">
                <a:solidFill>
                  <a:srgbClr val="00B0F0"/>
                </a:solidFill>
                <a:latin typeface="Century Gothic" pitchFamily="34" charset="0"/>
              </a:rPr>
              <a:t>ENHANCE ENGGAGEMENT</a:t>
            </a:r>
            <a:endParaRPr lang="en-US" b="1" dirty="0">
              <a:solidFill>
                <a:srgbClr val="00B0F0"/>
              </a:solidFill>
              <a:latin typeface="Century Gothic" pitchFamily="34" charset="0"/>
            </a:endParaRPr>
          </a:p>
        </p:txBody>
      </p:sp>
      <p:sp>
        <p:nvSpPr>
          <p:cNvPr id="23" name="TextBox 22"/>
          <p:cNvSpPr txBox="1"/>
          <p:nvPr/>
        </p:nvSpPr>
        <p:spPr>
          <a:xfrm>
            <a:off x="0" y="3688869"/>
            <a:ext cx="2057400" cy="646331"/>
          </a:xfrm>
          <a:prstGeom prst="rect">
            <a:avLst/>
          </a:prstGeom>
          <a:noFill/>
        </p:spPr>
        <p:txBody>
          <a:bodyPr wrap="square" rtlCol="0">
            <a:spAutoFit/>
          </a:bodyPr>
          <a:lstStyle/>
          <a:p>
            <a:pPr algn="r"/>
            <a:r>
              <a:rPr lang="en-US" b="1" dirty="0" smtClean="0">
                <a:solidFill>
                  <a:srgbClr val="002060"/>
                </a:solidFill>
                <a:latin typeface="Century Gothic" pitchFamily="34" charset="0"/>
              </a:rPr>
              <a:t>INCREASE UNDERSTANDING</a:t>
            </a:r>
            <a:endParaRPr lang="en-US" b="1" dirty="0">
              <a:solidFill>
                <a:srgbClr val="002060"/>
              </a:solidFill>
              <a:latin typeface="Century Gothic" pitchFamily="34" charset="0"/>
            </a:endParaRPr>
          </a:p>
        </p:txBody>
      </p:sp>
    </p:spTree>
    <p:extLst>
      <p:ext uri="{BB962C8B-B14F-4D97-AF65-F5344CB8AC3E}">
        <p14:creationId xmlns:p14="http://schemas.microsoft.com/office/powerpoint/2010/main" val="3857396778"/>
      </p:ext>
    </p:extLst>
  </p:cSld>
  <p:clrMapOvr>
    <a:masterClrMapping/>
  </p:clrMapOvr>
  <mc:AlternateContent xmlns:mc="http://schemas.openxmlformats.org/markup-compatibility/2006" xmlns:p14="http://schemas.microsoft.com/office/powerpoint/2010/main">
    <mc:Choice Requires="p14">
      <p:transition spd="slow" p14:dur="2000" advTm="199"/>
    </mc:Choice>
    <mc:Fallback xmlns="">
      <p:transition spd="slow" advTm="19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lenovo\Desktop\UNESCAP AR - Presentation\BlankMap-Philippines-regions.PNG"/>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artisticMarker/>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4800" y="-723138"/>
            <a:ext cx="4038600" cy="63002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76600" y="534715"/>
            <a:ext cx="5257800" cy="2308324"/>
          </a:xfrm>
          <a:prstGeom prst="rect">
            <a:avLst/>
          </a:prstGeom>
          <a:solidFill>
            <a:srgbClr val="002060"/>
          </a:solidFill>
        </p:spPr>
        <p:txBody>
          <a:bodyPr wrap="square">
            <a:spAutoFit/>
          </a:bodyPr>
          <a:lstStyle/>
          <a:p>
            <a:r>
              <a:rPr lang="en-US" sz="3600" b="1" dirty="0" smtClean="0">
                <a:solidFill>
                  <a:srgbClr val="FFC000"/>
                </a:solidFill>
                <a:latin typeface="Century Gothic" pitchFamily="34" charset="0"/>
              </a:rPr>
              <a:t>Philippine </a:t>
            </a:r>
            <a:r>
              <a:rPr lang="en-US" sz="3600" b="1" dirty="0" smtClean="0">
                <a:solidFill>
                  <a:srgbClr val="FFC000"/>
                </a:solidFill>
                <a:latin typeface="Century Gothic" pitchFamily="34" charset="0"/>
              </a:rPr>
              <a:t>National Workshop to test and apply the </a:t>
            </a:r>
            <a:r>
              <a:rPr lang="en-US" sz="3600" b="1" dirty="0" smtClean="0">
                <a:solidFill>
                  <a:srgbClr val="FFC000"/>
                </a:solidFill>
                <a:latin typeface="Century Gothic" pitchFamily="34" charset="0"/>
              </a:rPr>
              <a:t>Youth </a:t>
            </a:r>
            <a:r>
              <a:rPr lang="en-US" sz="3600" b="1" dirty="0">
                <a:solidFill>
                  <a:srgbClr val="FFC000"/>
                </a:solidFill>
                <a:latin typeface="Century Gothic" pitchFamily="34" charset="0"/>
              </a:rPr>
              <a:t>P</a:t>
            </a:r>
            <a:r>
              <a:rPr lang="en-US" sz="3600" b="1" dirty="0" smtClean="0">
                <a:solidFill>
                  <a:srgbClr val="FFC000"/>
                </a:solidFill>
                <a:latin typeface="Century Gothic" pitchFamily="34" charset="0"/>
              </a:rPr>
              <a:t>olicy </a:t>
            </a:r>
            <a:r>
              <a:rPr lang="en-US" sz="3600" b="1" dirty="0">
                <a:solidFill>
                  <a:srgbClr val="FFC000"/>
                </a:solidFill>
                <a:latin typeface="Century Gothic" pitchFamily="34" charset="0"/>
              </a:rPr>
              <a:t>T</a:t>
            </a:r>
            <a:r>
              <a:rPr lang="en-US" sz="3600" b="1" dirty="0" smtClean="0">
                <a:solidFill>
                  <a:srgbClr val="FFC000"/>
                </a:solidFill>
                <a:latin typeface="Century Gothic" pitchFamily="34" charset="0"/>
              </a:rPr>
              <a:t>oolbox</a:t>
            </a:r>
            <a:endParaRPr lang="en-US" sz="4400" b="1" dirty="0">
              <a:solidFill>
                <a:srgbClr val="FFC000"/>
              </a:solidFill>
              <a:latin typeface="Century Gothic" pitchFamily="34" charset="0"/>
            </a:endParaRPr>
          </a:p>
        </p:txBody>
      </p:sp>
      <p:sp>
        <p:nvSpPr>
          <p:cNvPr id="5" name="TextBox 4"/>
          <p:cNvSpPr txBox="1"/>
          <p:nvPr/>
        </p:nvSpPr>
        <p:spPr>
          <a:xfrm>
            <a:off x="4724400" y="3943350"/>
            <a:ext cx="2845651" cy="461665"/>
          </a:xfrm>
          <a:prstGeom prst="rect">
            <a:avLst/>
          </a:prstGeom>
          <a:noFill/>
        </p:spPr>
        <p:txBody>
          <a:bodyPr wrap="none" rtlCol="0">
            <a:spAutoFit/>
          </a:bodyPr>
          <a:lstStyle/>
          <a:p>
            <a:r>
              <a:rPr lang="en-US" sz="2400" b="1" dirty="0" smtClean="0">
                <a:latin typeface="Century Gothic" charset="0"/>
                <a:ea typeface="Century Gothic" charset="0"/>
                <a:cs typeface="Century Gothic" charset="0"/>
              </a:rPr>
              <a:t>June 28 - 29, 2017</a:t>
            </a:r>
            <a:endParaRPr lang="en-US" sz="2400" b="1" dirty="0">
              <a:latin typeface="Century Gothic" charset="0"/>
              <a:ea typeface="Century Gothic" charset="0"/>
              <a:cs typeface="Century Gothic" charset="0"/>
            </a:endParaRPr>
          </a:p>
        </p:txBody>
      </p:sp>
    </p:spTree>
    <p:extLst>
      <p:ext uri="{BB962C8B-B14F-4D97-AF65-F5344CB8AC3E}">
        <p14:creationId xmlns:p14="http://schemas.microsoft.com/office/powerpoint/2010/main" val="324184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solidFill>
                  <a:srgbClr val="46B5D3"/>
                </a:solidFill>
                <a:latin typeface="Century Gothic" charset="0"/>
                <a:ea typeface="Century Gothic" charset="0"/>
                <a:cs typeface="Century Gothic" charset="0"/>
              </a:rPr>
              <a:t>SIGNIFICANT OUTPUT</a:t>
            </a:r>
            <a:endParaRPr lang="en-US" b="1" dirty="0">
              <a:solidFill>
                <a:srgbClr val="46B5D3"/>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fontScale="92500" lnSpcReduction="20000"/>
          </a:bodyPr>
          <a:lstStyle/>
          <a:p>
            <a:pPr>
              <a:buFontTx/>
              <a:buChar char="-"/>
            </a:pPr>
            <a:r>
              <a:rPr lang="en-US" b="1" dirty="0" smtClean="0">
                <a:latin typeface="Century Gothic" charset="0"/>
                <a:ea typeface="Century Gothic" charset="0"/>
                <a:cs typeface="Century Gothic" charset="0"/>
              </a:rPr>
              <a:t>Identification of challenges of the youth in the </a:t>
            </a:r>
            <a:r>
              <a:rPr lang="en-US" b="1" dirty="0" smtClean="0">
                <a:latin typeface="Century Gothic" charset="0"/>
                <a:ea typeface="Century Gothic" charset="0"/>
                <a:cs typeface="Century Gothic" charset="0"/>
              </a:rPr>
              <a:t>Philippines</a:t>
            </a:r>
          </a:p>
          <a:p>
            <a:pPr>
              <a:buFontTx/>
              <a:buChar char="-"/>
            </a:pPr>
            <a:endParaRPr lang="en-US" b="1" dirty="0" smtClean="0">
              <a:latin typeface="Century Gothic" charset="0"/>
              <a:ea typeface="Century Gothic" charset="0"/>
              <a:cs typeface="Century Gothic" charset="0"/>
            </a:endParaRPr>
          </a:p>
          <a:p>
            <a:pPr>
              <a:buFontTx/>
              <a:buChar char="-"/>
            </a:pPr>
            <a:r>
              <a:rPr lang="en-US" b="1" dirty="0" smtClean="0">
                <a:latin typeface="Century Gothic" charset="0"/>
                <a:ea typeface="Century Gothic" charset="0"/>
                <a:cs typeface="Century Gothic" charset="0"/>
              </a:rPr>
              <a:t>Constructive feedback on the interface and function of the </a:t>
            </a:r>
            <a:r>
              <a:rPr lang="en-US" b="1" dirty="0" smtClean="0">
                <a:latin typeface="Century Gothic" charset="0"/>
                <a:ea typeface="Century Gothic" charset="0"/>
                <a:cs typeface="Century Gothic" charset="0"/>
              </a:rPr>
              <a:t>Youth </a:t>
            </a:r>
            <a:r>
              <a:rPr lang="en-US" b="1" dirty="0">
                <a:latin typeface="Century Gothic" charset="0"/>
                <a:ea typeface="Century Gothic" charset="0"/>
                <a:cs typeface="Century Gothic" charset="0"/>
              </a:rPr>
              <a:t>P</a:t>
            </a:r>
            <a:r>
              <a:rPr lang="en-US" b="1" dirty="0" smtClean="0">
                <a:latin typeface="Century Gothic" charset="0"/>
                <a:ea typeface="Century Gothic" charset="0"/>
                <a:cs typeface="Century Gothic" charset="0"/>
              </a:rPr>
              <a:t>olicy </a:t>
            </a:r>
            <a:r>
              <a:rPr lang="en-US" b="1" dirty="0" smtClean="0">
                <a:latin typeface="Century Gothic" charset="0"/>
                <a:ea typeface="Century Gothic" charset="0"/>
                <a:cs typeface="Century Gothic" charset="0"/>
              </a:rPr>
              <a:t>T</a:t>
            </a:r>
            <a:r>
              <a:rPr lang="en-US" b="1" dirty="0" smtClean="0">
                <a:latin typeface="Century Gothic" charset="0"/>
                <a:ea typeface="Century Gothic" charset="0"/>
                <a:cs typeface="Century Gothic" charset="0"/>
              </a:rPr>
              <a:t>oolbox</a:t>
            </a:r>
          </a:p>
          <a:p>
            <a:pPr>
              <a:buFontTx/>
              <a:buChar char="-"/>
            </a:pPr>
            <a:endParaRPr lang="en-US" b="1" dirty="0" smtClean="0">
              <a:latin typeface="Century Gothic" charset="0"/>
              <a:ea typeface="Century Gothic" charset="0"/>
              <a:cs typeface="Century Gothic" charset="0"/>
            </a:endParaRPr>
          </a:p>
          <a:p>
            <a:pPr>
              <a:buFontTx/>
              <a:buChar char="-"/>
            </a:pPr>
            <a:r>
              <a:rPr lang="en-US" b="1" dirty="0" smtClean="0">
                <a:latin typeface="Century Gothic" charset="0"/>
                <a:ea typeface="Century Gothic" charset="0"/>
                <a:cs typeface="Century Gothic" charset="0"/>
              </a:rPr>
              <a:t>Proposed training modules which will be used as inputs to the </a:t>
            </a:r>
            <a:r>
              <a:rPr lang="en-US" b="1" dirty="0" smtClean="0">
                <a:latin typeface="Century Gothic" charset="0"/>
                <a:ea typeface="Century Gothic" charset="0"/>
                <a:cs typeface="Century Gothic" charset="0"/>
              </a:rPr>
              <a:t>Toolbox</a:t>
            </a:r>
            <a:endParaRPr lang="en-US" b="1" dirty="0" smtClean="0">
              <a:latin typeface="Century Gothic" charset="0"/>
              <a:ea typeface="Century Gothic" charset="0"/>
              <a:cs typeface="Century Gothic" charset="0"/>
            </a:endParaRPr>
          </a:p>
          <a:p>
            <a:endParaRPr lang="en-US" b="1" dirty="0">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tretch>
            <a:fillRect/>
          </a:stretch>
        </p:blipFill>
        <p:spPr>
          <a:xfrm>
            <a:off x="4572000" y="2604730"/>
            <a:ext cx="4572000" cy="2538770"/>
          </a:xfrm>
          <a:prstGeom prst="rect">
            <a:avLst/>
          </a:prstGeom>
        </p:spPr>
      </p:pic>
      <p:pic>
        <p:nvPicPr>
          <p:cNvPr id="22" name="Picture 2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t="18620" r="20113" b="27677"/>
          <a:stretch/>
        </p:blipFill>
        <p:spPr>
          <a:xfrm>
            <a:off x="4572001" y="20095"/>
            <a:ext cx="4572000" cy="2584635"/>
          </a:xfrm>
          <a:prstGeom prst="rect">
            <a:avLst/>
          </a:prstGeom>
        </p:spPr>
      </p:pic>
      <p:pic>
        <p:nvPicPr>
          <p:cNvPr id="20" name="Picture 19"/>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tretch>
            <a:fillRect/>
          </a:stretch>
        </p:blipFill>
        <p:spPr>
          <a:xfrm>
            <a:off x="0" y="24170"/>
            <a:ext cx="4572000" cy="2623780"/>
          </a:xfrm>
          <a:prstGeom prst="rect">
            <a:avLst/>
          </a:prstGeom>
        </p:spPr>
      </p:pic>
      <p:pic>
        <p:nvPicPr>
          <p:cNvPr id="23" name="Picture 22"/>
          <p:cNvPicPr/>
          <p:nvPr/>
        </p:nvPicPr>
        <p:blipFill rotWithShape="1">
          <a:blip r:embed="rId9">
            <a:duotone>
              <a:schemeClr val="accent6">
                <a:shade val="45000"/>
                <a:satMod val="135000"/>
              </a:schemeClr>
              <a:prstClr val="white"/>
            </a:duotone>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rcRect t="14444" b="28617"/>
          <a:stretch/>
        </p:blipFill>
        <p:spPr>
          <a:xfrm>
            <a:off x="37578" y="2604730"/>
            <a:ext cx="4610622" cy="2538770"/>
          </a:xfrm>
          <a:prstGeom prst="rect">
            <a:avLst/>
          </a:prstGeom>
        </p:spPr>
      </p:pic>
      <p:sp>
        <p:nvSpPr>
          <p:cNvPr id="27" name="Rectangle 26"/>
          <p:cNvSpPr/>
          <p:nvPr/>
        </p:nvSpPr>
        <p:spPr>
          <a:xfrm>
            <a:off x="-3048" y="-19050"/>
            <a:ext cx="9144000" cy="5162550"/>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0000"/>
                </a:schemeClr>
              </a:solidFill>
            </a:endParaRPr>
          </a:p>
        </p:txBody>
      </p:sp>
      <p:graphicFrame>
        <p:nvGraphicFramePr>
          <p:cNvPr id="5" name="Chart 4"/>
          <p:cNvGraphicFramePr/>
          <p:nvPr>
            <p:extLst>
              <p:ext uri="{D42A27DB-BD31-4B8C-83A1-F6EECF244321}">
                <p14:modId xmlns:p14="http://schemas.microsoft.com/office/powerpoint/2010/main" val="449171418"/>
              </p:ext>
            </p:extLst>
          </p:nvPr>
        </p:nvGraphicFramePr>
        <p:xfrm>
          <a:off x="2971800" y="1073150"/>
          <a:ext cx="3733800" cy="3155950"/>
        </p:xfrm>
        <a:graphic>
          <a:graphicData uri="http://schemas.openxmlformats.org/drawingml/2006/chart">
            <c:chart xmlns:c="http://schemas.openxmlformats.org/drawingml/2006/chart" xmlns:r="http://schemas.openxmlformats.org/officeDocument/2006/relationships" r:id="rId11"/>
          </a:graphicData>
        </a:graphic>
      </p:graphicFrame>
      <p:sp>
        <p:nvSpPr>
          <p:cNvPr id="4" name="Rectangle 3"/>
          <p:cNvSpPr/>
          <p:nvPr/>
        </p:nvSpPr>
        <p:spPr>
          <a:xfrm>
            <a:off x="1981200" y="-71140"/>
            <a:ext cx="2590800" cy="5386090"/>
          </a:xfrm>
          <a:prstGeom prst="rect">
            <a:avLst/>
          </a:prstGeom>
        </p:spPr>
        <p:txBody>
          <a:bodyPr wrap="square">
            <a:spAutoFit/>
          </a:bodyPr>
          <a:lstStyle/>
          <a:p>
            <a:r>
              <a:rPr lang="en-US" sz="34400" b="1" dirty="0" smtClean="0">
                <a:solidFill>
                  <a:schemeClr val="accent1">
                    <a:lumMod val="75000"/>
                  </a:schemeClr>
                </a:solidFill>
                <a:latin typeface="Century Gothic" pitchFamily="34" charset="0"/>
              </a:rPr>
              <a:t>1</a:t>
            </a:r>
            <a:endParaRPr lang="en-US" sz="34400" b="1" dirty="0">
              <a:solidFill>
                <a:schemeClr val="accent1">
                  <a:lumMod val="75000"/>
                </a:schemeClr>
              </a:solidFill>
              <a:latin typeface="Century Gothic" pitchFamily="34" charset="0"/>
            </a:endParaRPr>
          </a:p>
        </p:txBody>
      </p:sp>
      <p:sp>
        <p:nvSpPr>
          <p:cNvPr id="8" name="TextBox 7"/>
          <p:cNvSpPr txBox="1"/>
          <p:nvPr/>
        </p:nvSpPr>
        <p:spPr>
          <a:xfrm>
            <a:off x="3689350" y="2114550"/>
            <a:ext cx="2254250" cy="830997"/>
          </a:xfrm>
          <a:prstGeom prst="rect">
            <a:avLst/>
          </a:prstGeom>
          <a:noFill/>
        </p:spPr>
        <p:txBody>
          <a:bodyPr wrap="square" rtlCol="0">
            <a:spAutoFit/>
          </a:bodyPr>
          <a:lstStyle/>
          <a:p>
            <a:pPr algn="ctr"/>
            <a:r>
              <a:rPr lang="en-US" sz="2400" b="1" dirty="0" smtClean="0">
                <a:solidFill>
                  <a:srgbClr val="002060"/>
                </a:solidFill>
                <a:latin typeface="Century Gothic" pitchFamily="34" charset="0"/>
              </a:rPr>
              <a:t>GOOD</a:t>
            </a:r>
          </a:p>
          <a:p>
            <a:pPr algn="ctr"/>
            <a:r>
              <a:rPr lang="en-US" sz="2400" b="1" dirty="0" smtClean="0">
                <a:solidFill>
                  <a:srgbClr val="002060"/>
                </a:solidFill>
                <a:latin typeface="Century Gothic" pitchFamily="34" charset="0"/>
              </a:rPr>
              <a:t>PRACTICES</a:t>
            </a:r>
            <a:endParaRPr lang="en-US" sz="2400" b="1" dirty="0">
              <a:solidFill>
                <a:srgbClr val="002060"/>
              </a:solidFill>
              <a:latin typeface="Century Gothic" pitchFamily="34" charset="0"/>
            </a:endParaRPr>
          </a:p>
        </p:txBody>
      </p:sp>
      <p:sp>
        <p:nvSpPr>
          <p:cNvPr id="9" name="TextBox 8"/>
          <p:cNvSpPr txBox="1"/>
          <p:nvPr/>
        </p:nvSpPr>
        <p:spPr>
          <a:xfrm>
            <a:off x="6786100" y="812840"/>
            <a:ext cx="1981200" cy="646331"/>
          </a:xfrm>
          <a:prstGeom prst="rect">
            <a:avLst/>
          </a:prstGeom>
          <a:noFill/>
        </p:spPr>
        <p:txBody>
          <a:bodyPr wrap="square" rtlCol="0">
            <a:spAutoFit/>
          </a:bodyPr>
          <a:lstStyle/>
          <a:p>
            <a:pPr algn="ctr"/>
            <a:r>
              <a:rPr lang="en-US" sz="3600" b="1" dirty="0" err="1" smtClean="0">
                <a:solidFill>
                  <a:srgbClr val="002060"/>
                </a:solidFill>
                <a:latin typeface="Century Gothic" pitchFamily="34" charset="0"/>
              </a:rPr>
              <a:t>JobStart</a:t>
            </a:r>
            <a:endParaRPr lang="en-US" sz="3600" b="1" dirty="0">
              <a:solidFill>
                <a:srgbClr val="002060"/>
              </a:solidFill>
              <a:latin typeface="Century Gothic" pitchFamily="34" charset="0"/>
            </a:endParaRPr>
          </a:p>
        </p:txBody>
      </p:sp>
      <p:sp>
        <p:nvSpPr>
          <p:cNvPr id="10" name="TextBox 9"/>
          <p:cNvSpPr txBox="1"/>
          <p:nvPr/>
        </p:nvSpPr>
        <p:spPr>
          <a:xfrm>
            <a:off x="2171700" y="4448259"/>
            <a:ext cx="1981200" cy="646331"/>
          </a:xfrm>
          <a:prstGeom prst="rect">
            <a:avLst/>
          </a:prstGeom>
          <a:noFill/>
        </p:spPr>
        <p:txBody>
          <a:bodyPr wrap="square" rtlCol="0">
            <a:spAutoFit/>
          </a:bodyPr>
          <a:lstStyle/>
          <a:p>
            <a:pPr algn="ctr"/>
            <a:r>
              <a:rPr lang="en-US" sz="3600" b="1" dirty="0" smtClean="0">
                <a:solidFill>
                  <a:srgbClr val="002060"/>
                </a:solidFill>
                <a:latin typeface="Century Gothic" pitchFamily="34" charset="0"/>
              </a:rPr>
              <a:t>TVET</a:t>
            </a:r>
            <a:endParaRPr lang="en-US" sz="3600" b="1" dirty="0">
              <a:solidFill>
                <a:srgbClr val="002060"/>
              </a:solidFill>
              <a:latin typeface="Century Gothic" pitchFamily="34" charset="0"/>
            </a:endParaRPr>
          </a:p>
        </p:txBody>
      </p:sp>
      <p:sp>
        <p:nvSpPr>
          <p:cNvPr id="11" name="TextBox 10"/>
          <p:cNvSpPr txBox="1"/>
          <p:nvPr/>
        </p:nvSpPr>
        <p:spPr>
          <a:xfrm>
            <a:off x="457200" y="742950"/>
            <a:ext cx="1981200" cy="646331"/>
          </a:xfrm>
          <a:prstGeom prst="rect">
            <a:avLst/>
          </a:prstGeom>
          <a:noFill/>
        </p:spPr>
        <p:txBody>
          <a:bodyPr wrap="square" rtlCol="0">
            <a:spAutoFit/>
          </a:bodyPr>
          <a:lstStyle/>
          <a:p>
            <a:pPr algn="ctr"/>
            <a:r>
              <a:rPr lang="en-US" sz="3600" b="1" dirty="0" smtClean="0">
                <a:solidFill>
                  <a:srgbClr val="002060"/>
                </a:solidFill>
                <a:latin typeface="Century Gothic" pitchFamily="34" charset="0"/>
              </a:rPr>
              <a:t>BCLP</a:t>
            </a:r>
            <a:endParaRPr lang="en-US" sz="3600" b="1" dirty="0">
              <a:solidFill>
                <a:srgbClr val="002060"/>
              </a:solidFill>
              <a:latin typeface="Century Gothic" pitchFamily="34" charset="0"/>
            </a:endParaRPr>
          </a:p>
        </p:txBody>
      </p:sp>
      <p:sp>
        <p:nvSpPr>
          <p:cNvPr id="12" name="TextBox 11"/>
          <p:cNvSpPr txBox="1"/>
          <p:nvPr/>
        </p:nvSpPr>
        <p:spPr>
          <a:xfrm>
            <a:off x="4876800" y="219730"/>
            <a:ext cx="1981200" cy="646331"/>
          </a:xfrm>
          <a:prstGeom prst="rect">
            <a:avLst/>
          </a:prstGeom>
          <a:noFill/>
        </p:spPr>
        <p:txBody>
          <a:bodyPr wrap="square" rtlCol="0">
            <a:spAutoFit/>
          </a:bodyPr>
          <a:lstStyle/>
          <a:p>
            <a:pPr algn="ctr"/>
            <a:r>
              <a:rPr lang="en-US" sz="3600" b="1" dirty="0" smtClean="0">
                <a:solidFill>
                  <a:srgbClr val="002060"/>
                </a:solidFill>
                <a:latin typeface="Century Gothic" pitchFamily="34" charset="0"/>
              </a:rPr>
              <a:t>SEED PH</a:t>
            </a:r>
            <a:endParaRPr lang="en-US" sz="3600" b="1" dirty="0">
              <a:solidFill>
                <a:srgbClr val="002060"/>
              </a:solidFill>
              <a:latin typeface="Century Gothic" pitchFamily="34" charset="0"/>
            </a:endParaRPr>
          </a:p>
        </p:txBody>
      </p:sp>
      <p:sp>
        <p:nvSpPr>
          <p:cNvPr id="13" name="TextBox 12"/>
          <p:cNvSpPr txBox="1"/>
          <p:nvPr/>
        </p:nvSpPr>
        <p:spPr>
          <a:xfrm>
            <a:off x="-228600" y="2261744"/>
            <a:ext cx="1981200" cy="646331"/>
          </a:xfrm>
          <a:prstGeom prst="rect">
            <a:avLst/>
          </a:prstGeom>
          <a:noFill/>
        </p:spPr>
        <p:txBody>
          <a:bodyPr wrap="square" rtlCol="0">
            <a:spAutoFit/>
          </a:bodyPr>
          <a:lstStyle/>
          <a:p>
            <a:pPr algn="ctr"/>
            <a:r>
              <a:rPr lang="en-US" sz="3600" b="1" dirty="0" smtClean="0">
                <a:solidFill>
                  <a:srgbClr val="002060"/>
                </a:solidFill>
                <a:latin typeface="Century Gothic" pitchFamily="34" charset="0"/>
              </a:rPr>
              <a:t>PESO</a:t>
            </a:r>
            <a:endParaRPr lang="en-US" sz="3600" b="1" dirty="0">
              <a:solidFill>
                <a:srgbClr val="002060"/>
              </a:solidFill>
              <a:latin typeface="Century Gothic" pitchFamily="34" charset="0"/>
            </a:endParaRPr>
          </a:p>
        </p:txBody>
      </p:sp>
      <p:sp>
        <p:nvSpPr>
          <p:cNvPr id="14" name="TextBox 13"/>
          <p:cNvSpPr txBox="1"/>
          <p:nvPr/>
        </p:nvSpPr>
        <p:spPr>
          <a:xfrm>
            <a:off x="2552700" y="162580"/>
            <a:ext cx="1981200" cy="646331"/>
          </a:xfrm>
          <a:prstGeom prst="rect">
            <a:avLst/>
          </a:prstGeom>
          <a:noFill/>
        </p:spPr>
        <p:txBody>
          <a:bodyPr wrap="square" rtlCol="0">
            <a:spAutoFit/>
          </a:bodyPr>
          <a:lstStyle/>
          <a:p>
            <a:pPr algn="ctr"/>
            <a:r>
              <a:rPr lang="en-US" sz="3600" b="1" dirty="0" smtClean="0">
                <a:solidFill>
                  <a:srgbClr val="002060"/>
                </a:solidFill>
                <a:latin typeface="Century Gothic" pitchFamily="34" charset="0"/>
              </a:rPr>
              <a:t>K-12</a:t>
            </a:r>
            <a:endParaRPr lang="en-US" sz="3600" b="1" dirty="0">
              <a:solidFill>
                <a:srgbClr val="002060"/>
              </a:solidFill>
              <a:latin typeface="Century Gothic" pitchFamily="34" charset="0"/>
            </a:endParaRPr>
          </a:p>
        </p:txBody>
      </p:sp>
      <p:sp>
        <p:nvSpPr>
          <p:cNvPr id="15" name="TextBox 14"/>
          <p:cNvSpPr txBox="1"/>
          <p:nvPr/>
        </p:nvSpPr>
        <p:spPr>
          <a:xfrm>
            <a:off x="7090901" y="2274871"/>
            <a:ext cx="1981200" cy="646331"/>
          </a:xfrm>
          <a:prstGeom prst="rect">
            <a:avLst/>
          </a:prstGeom>
          <a:noFill/>
        </p:spPr>
        <p:txBody>
          <a:bodyPr wrap="square" rtlCol="0">
            <a:spAutoFit/>
          </a:bodyPr>
          <a:lstStyle/>
          <a:p>
            <a:pPr algn="ctr"/>
            <a:r>
              <a:rPr lang="en-US" sz="3600" b="1" dirty="0" smtClean="0">
                <a:solidFill>
                  <a:srgbClr val="002060"/>
                </a:solidFill>
                <a:latin typeface="Century Gothic" pitchFamily="34" charset="0"/>
              </a:rPr>
              <a:t>FNHSP</a:t>
            </a:r>
            <a:endParaRPr lang="en-US" sz="3600" b="1" dirty="0">
              <a:solidFill>
                <a:srgbClr val="002060"/>
              </a:solidFill>
              <a:latin typeface="Century Gothic" pitchFamily="34" charset="0"/>
            </a:endParaRPr>
          </a:p>
        </p:txBody>
      </p:sp>
      <p:sp>
        <p:nvSpPr>
          <p:cNvPr id="17" name="TextBox 16"/>
          <p:cNvSpPr txBox="1"/>
          <p:nvPr/>
        </p:nvSpPr>
        <p:spPr>
          <a:xfrm>
            <a:off x="4876800" y="4440019"/>
            <a:ext cx="1981200" cy="646331"/>
          </a:xfrm>
          <a:prstGeom prst="rect">
            <a:avLst/>
          </a:prstGeom>
          <a:noFill/>
        </p:spPr>
        <p:txBody>
          <a:bodyPr wrap="square" rtlCol="0">
            <a:spAutoFit/>
          </a:bodyPr>
          <a:lstStyle/>
          <a:p>
            <a:pPr algn="ctr"/>
            <a:r>
              <a:rPr lang="en-US" sz="3600" b="1" dirty="0" smtClean="0">
                <a:solidFill>
                  <a:srgbClr val="002060"/>
                </a:solidFill>
                <a:latin typeface="Century Gothic" pitchFamily="34" charset="0"/>
              </a:rPr>
              <a:t>SPES</a:t>
            </a:r>
            <a:endParaRPr lang="en-US" sz="3600" b="1" dirty="0">
              <a:solidFill>
                <a:srgbClr val="002060"/>
              </a:solidFill>
              <a:latin typeface="Century Gothic" pitchFamily="34" charset="0"/>
            </a:endParaRPr>
          </a:p>
        </p:txBody>
      </p:sp>
      <p:sp>
        <p:nvSpPr>
          <p:cNvPr id="18" name="TextBox 17"/>
          <p:cNvSpPr txBox="1"/>
          <p:nvPr/>
        </p:nvSpPr>
        <p:spPr>
          <a:xfrm>
            <a:off x="304800" y="3409950"/>
            <a:ext cx="1981200" cy="646331"/>
          </a:xfrm>
          <a:prstGeom prst="rect">
            <a:avLst/>
          </a:prstGeom>
          <a:noFill/>
        </p:spPr>
        <p:txBody>
          <a:bodyPr wrap="square" rtlCol="0">
            <a:spAutoFit/>
          </a:bodyPr>
          <a:lstStyle/>
          <a:p>
            <a:pPr algn="ctr"/>
            <a:r>
              <a:rPr lang="en-US" sz="3600" b="1" dirty="0" smtClean="0">
                <a:solidFill>
                  <a:srgbClr val="002060"/>
                </a:solidFill>
              </a:rPr>
              <a:t>GIP</a:t>
            </a:r>
            <a:endParaRPr lang="en-US" sz="3600" b="1" dirty="0">
              <a:solidFill>
                <a:srgbClr val="002060"/>
              </a:solidFill>
            </a:endParaRPr>
          </a:p>
        </p:txBody>
      </p:sp>
      <p:sp>
        <p:nvSpPr>
          <p:cNvPr id="19" name="TextBox 18"/>
          <p:cNvSpPr txBox="1"/>
          <p:nvPr/>
        </p:nvSpPr>
        <p:spPr>
          <a:xfrm>
            <a:off x="5966950" y="3350895"/>
            <a:ext cx="2819400" cy="646331"/>
          </a:xfrm>
          <a:prstGeom prst="rect">
            <a:avLst/>
          </a:prstGeom>
          <a:noFill/>
        </p:spPr>
        <p:txBody>
          <a:bodyPr wrap="square" rtlCol="0">
            <a:spAutoFit/>
          </a:bodyPr>
          <a:lstStyle/>
          <a:p>
            <a:pPr algn="ctr"/>
            <a:r>
              <a:rPr lang="en-US" sz="3600" b="1" dirty="0" smtClean="0">
                <a:solidFill>
                  <a:srgbClr val="002060"/>
                </a:solidFill>
                <a:latin typeface="Century Gothic" pitchFamily="34" charset="0"/>
              </a:rPr>
              <a:t>STC</a:t>
            </a:r>
            <a:endParaRPr lang="en-US" sz="3600" b="1" dirty="0">
              <a:solidFill>
                <a:srgbClr val="002060"/>
              </a:solidFill>
              <a:latin typeface="Century Gothic" pitchFamily="34" charset="0"/>
            </a:endParaRPr>
          </a:p>
        </p:txBody>
      </p:sp>
    </p:spTree>
    <p:extLst>
      <p:ext uri="{BB962C8B-B14F-4D97-AF65-F5344CB8AC3E}">
        <p14:creationId xmlns:p14="http://schemas.microsoft.com/office/powerpoint/2010/main" val="3213193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 y="-19050"/>
            <a:ext cx="3200400" cy="5162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0000"/>
                </a:schemeClr>
              </a:solidFill>
            </a:endParaRPr>
          </a:p>
        </p:txBody>
      </p:sp>
      <p:sp>
        <p:nvSpPr>
          <p:cNvPr id="6" name="Rectangle 5"/>
          <p:cNvSpPr/>
          <p:nvPr/>
        </p:nvSpPr>
        <p:spPr>
          <a:xfrm>
            <a:off x="3048000" y="0"/>
            <a:ext cx="2971800" cy="51427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0000"/>
                </a:schemeClr>
              </a:solidFill>
            </a:endParaRPr>
          </a:p>
        </p:txBody>
      </p:sp>
      <p:sp>
        <p:nvSpPr>
          <p:cNvPr id="7" name="Isosceles Triangle 6"/>
          <p:cNvSpPr/>
          <p:nvPr/>
        </p:nvSpPr>
        <p:spPr>
          <a:xfrm rot="5400000">
            <a:off x="2333625" y="2162175"/>
            <a:ext cx="1409700" cy="78105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30000"/>
                </a:schemeClr>
              </a:solidFill>
            </a:endParaRPr>
          </a:p>
        </p:txBody>
      </p:sp>
      <p:sp>
        <p:nvSpPr>
          <p:cNvPr id="8" name="Isosceles Triangle 7"/>
          <p:cNvSpPr/>
          <p:nvPr/>
        </p:nvSpPr>
        <p:spPr>
          <a:xfrm rot="5400000">
            <a:off x="5305425" y="2200275"/>
            <a:ext cx="1409700" cy="781050"/>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30000"/>
                </a:schemeClr>
              </a:solidFill>
            </a:endParaRPr>
          </a:p>
        </p:txBody>
      </p:sp>
      <p:pic>
        <p:nvPicPr>
          <p:cNvPr id="4098" name="Picture 2" descr="C:\Users\lenovo\Desktop\UNESCAP AR - Presentation\Google-Driv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9376" y="1970182"/>
            <a:ext cx="1203135" cy="12031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lenovo\Desktop\UNESCAP AR - Presentation\google_doc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616" y="3569786"/>
            <a:ext cx="1154765" cy="115476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lenovo\Desktop\UNESCAP AR - Presentation\orange-phone-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2569" y="436563"/>
            <a:ext cx="1058862" cy="105886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lenovo\Desktop\UNESCAP AR - Presentation\erlenmeyer-flask-297345_960_7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814042"/>
            <a:ext cx="2618106" cy="35103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enovo\Desktop\UNESCAP AR - Presentation\icon-services_toolbo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322759"/>
            <a:ext cx="2002606" cy="17581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245884" y="2575880"/>
            <a:ext cx="1384442" cy="3324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entury Gothic" pitchFamily="34" charset="0"/>
              </a:rPr>
              <a:t>YOUTH POLICY</a:t>
            </a:r>
            <a:endParaRPr lang="en-US" sz="1200" b="1" dirty="0">
              <a:latin typeface="Century Gothic" pitchFamily="34" charset="0"/>
            </a:endParaRPr>
          </a:p>
        </p:txBody>
      </p:sp>
      <p:sp>
        <p:nvSpPr>
          <p:cNvPr id="2" name="Oval 1"/>
          <p:cNvSpPr/>
          <p:nvPr/>
        </p:nvSpPr>
        <p:spPr>
          <a:xfrm>
            <a:off x="1061691" y="753945"/>
            <a:ext cx="522405" cy="522405"/>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55713" y="2495550"/>
            <a:ext cx="163487" cy="16348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84097" y="2114550"/>
            <a:ext cx="174574" cy="17457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71600" y="-134583"/>
            <a:ext cx="801333" cy="8013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51256" y="1855762"/>
            <a:ext cx="314325" cy="31432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lenovo\Desktop\MCTP\Photos etc\SK Update\facebook.361204906_std.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50" b="99250" l="10000" r="90000">
                        <a14:foregroundMark x1="54167" y1="63000" x2="54167" y2="63000"/>
                      </a14:backgroundRemoval>
                    </a14:imgEffect>
                  </a14:imgLayer>
                </a14:imgProps>
              </a:ext>
              <a:ext uri="{28A0092B-C50C-407E-A947-70E740481C1C}">
                <a14:useLocalDpi xmlns:a14="http://schemas.microsoft.com/office/drawing/2010/main" val="0"/>
              </a:ext>
            </a:extLst>
          </a:blip>
          <a:srcRect/>
          <a:stretch>
            <a:fillRect/>
          </a:stretch>
        </p:blipFill>
        <p:spPr bwMode="auto">
          <a:xfrm>
            <a:off x="5933737" y="2289124"/>
            <a:ext cx="2177439" cy="145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05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dirty="0" smtClean="0">
                <a:solidFill>
                  <a:srgbClr val="46B5D3"/>
                </a:solidFill>
                <a:latin typeface="Century Gothic" charset="0"/>
                <a:ea typeface="Century Gothic" charset="0"/>
                <a:cs typeface="Century Gothic" charset="0"/>
              </a:rPr>
              <a:t>HIGHLIGHTS</a:t>
            </a:r>
            <a:endParaRPr lang="en-US" b="1" dirty="0">
              <a:solidFill>
                <a:srgbClr val="46B5D3"/>
              </a:solidFill>
              <a:latin typeface="Century Gothic" charset="0"/>
              <a:ea typeface="Century Gothic" charset="0"/>
              <a:cs typeface="Century Gothic" charset="0"/>
            </a:endParaRPr>
          </a:p>
        </p:txBody>
      </p:sp>
      <p:sp>
        <p:nvSpPr>
          <p:cNvPr id="3" name="Content Placeholder 2"/>
          <p:cNvSpPr>
            <a:spLocks noGrp="1"/>
          </p:cNvSpPr>
          <p:nvPr>
            <p:ph idx="1"/>
          </p:nvPr>
        </p:nvSpPr>
        <p:spPr/>
        <p:txBody>
          <a:bodyPr>
            <a:normAutofit fontScale="32500" lnSpcReduction="20000"/>
          </a:bodyPr>
          <a:lstStyle/>
          <a:p>
            <a:pPr marL="228600" indent="-228600">
              <a:buAutoNum type="arabicPeriod"/>
            </a:pPr>
            <a:r>
              <a:rPr lang="en-US" sz="4800" b="1" dirty="0" smtClean="0"/>
              <a:t>60</a:t>
            </a:r>
            <a:r>
              <a:rPr lang="en-US" sz="4800" b="1" dirty="0" smtClean="0"/>
              <a:t>% policymakers said they do not have existing local </a:t>
            </a:r>
            <a:r>
              <a:rPr lang="en-US" sz="4800" b="1" dirty="0" smtClean="0"/>
              <a:t>school to work </a:t>
            </a:r>
            <a:r>
              <a:rPr lang="en-US" sz="4800" b="1" dirty="0" smtClean="0"/>
              <a:t>transition policies</a:t>
            </a:r>
          </a:p>
          <a:p>
            <a:pPr marL="228600" indent="-228600">
              <a:buAutoNum type="arabicPeriod"/>
            </a:pPr>
            <a:r>
              <a:rPr lang="en-US" sz="4800" b="1" dirty="0" smtClean="0"/>
              <a:t>All respondents said that the Toolbox will help them learn more about </a:t>
            </a:r>
            <a:r>
              <a:rPr lang="en-US" sz="4800" b="1" dirty="0"/>
              <a:t>school to work </a:t>
            </a:r>
            <a:r>
              <a:rPr lang="en-US" sz="4800" b="1" dirty="0" smtClean="0"/>
              <a:t>transition policies</a:t>
            </a:r>
          </a:p>
          <a:p>
            <a:pPr marL="228600" indent="-228600">
              <a:buAutoNum type="arabicPeriod"/>
            </a:pPr>
            <a:r>
              <a:rPr lang="en-US" sz="4800" b="1" dirty="0" smtClean="0"/>
              <a:t>All respondents use the internet to “learn” but mostly through social media, a few through MOOC or other online courses</a:t>
            </a:r>
          </a:p>
          <a:p>
            <a:pPr marL="228600" indent="-228600">
              <a:buAutoNum type="arabicPeriod"/>
            </a:pPr>
            <a:r>
              <a:rPr lang="en-US" sz="4800" b="1" dirty="0" smtClean="0"/>
              <a:t>40% respondents have not taken any online courses</a:t>
            </a:r>
          </a:p>
          <a:p>
            <a:pPr marL="228600" indent="-228600">
              <a:buAutoNum type="arabicPeriod"/>
            </a:pPr>
            <a:r>
              <a:rPr lang="en-US" sz="4800" b="1" dirty="0" smtClean="0"/>
              <a:t>All youth respondents said that </a:t>
            </a:r>
            <a:r>
              <a:rPr lang="en-US" sz="4800" b="1" dirty="0" smtClean="0"/>
              <a:t>the Toolbox </a:t>
            </a:r>
            <a:r>
              <a:rPr lang="en-US" sz="4800" b="1" dirty="0" smtClean="0"/>
              <a:t>is relevant in their community</a:t>
            </a:r>
          </a:p>
          <a:p>
            <a:pPr marL="228600" indent="-228600">
              <a:buAutoNum type="arabicPeriod"/>
            </a:pPr>
            <a:r>
              <a:rPr lang="en-US" sz="4800" b="1" dirty="0" smtClean="0"/>
              <a:t>All respondents have internet access but others are a bit limited</a:t>
            </a:r>
          </a:p>
          <a:p>
            <a:pPr marL="228600" indent="-228600">
              <a:buAutoNum type="arabicPeriod"/>
            </a:pPr>
            <a:r>
              <a:rPr lang="en-US" sz="4800" b="1" dirty="0" smtClean="0"/>
              <a:t>11% said that their connections are not strong enough to watch videos</a:t>
            </a:r>
          </a:p>
          <a:p>
            <a:pPr marL="228600" indent="-228600">
              <a:buAutoNum type="arabicPeriod"/>
            </a:pPr>
            <a:r>
              <a:rPr lang="en-US" sz="4800" b="1" dirty="0" smtClean="0"/>
              <a:t>Only 60% policymakers are willing to host youth in their offices if in case youth want to learn through the toolbox</a:t>
            </a:r>
          </a:p>
          <a:p>
            <a:pPr marL="228600" indent="-228600">
              <a:buAutoNum type="arabicPeriod"/>
            </a:pPr>
            <a:r>
              <a:rPr lang="en-US" sz="4800" b="1" dirty="0" smtClean="0"/>
              <a:t>Only 50% of those can provide stable internet </a:t>
            </a:r>
            <a:r>
              <a:rPr lang="en-US" sz="4800" b="1" dirty="0" smtClean="0"/>
              <a:t>connection</a:t>
            </a:r>
          </a:p>
          <a:p>
            <a:pPr marL="228600" indent="-228600">
              <a:buAutoNum type="arabicPeriod"/>
            </a:pPr>
            <a:r>
              <a:rPr lang="en-US" sz="4800" b="1" dirty="0" smtClean="0"/>
              <a:t>Content </a:t>
            </a:r>
            <a:r>
              <a:rPr lang="en-US" sz="4800" b="1" dirty="0" smtClean="0"/>
              <a:t>of the Toolbox is not considered practical or </a:t>
            </a:r>
            <a:r>
              <a:rPr lang="en-US" sz="4800" b="1" dirty="0" err="1" smtClean="0"/>
              <a:t>localised</a:t>
            </a:r>
            <a:r>
              <a:rPr lang="en-US" sz="4800" b="1" dirty="0" smtClean="0"/>
              <a:t> by youth </a:t>
            </a:r>
            <a:r>
              <a:rPr lang="en-US" sz="4800" b="1" dirty="0" smtClean="0"/>
              <a:t>leaders</a:t>
            </a:r>
            <a:endParaRPr lang="en-US" sz="48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00200" y="3943350"/>
            <a:ext cx="7543800" cy="11993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0000"/>
                </a:schemeClr>
              </a:solidFill>
            </a:endParaRPr>
          </a:p>
        </p:txBody>
      </p:sp>
      <p:sp>
        <p:nvSpPr>
          <p:cNvPr id="3" name="Content Placeholder 2"/>
          <p:cNvSpPr>
            <a:spLocks noGrp="1"/>
          </p:cNvSpPr>
          <p:nvPr>
            <p:ph idx="1"/>
          </p:nvPr>
        </p:nvSpPr>
        <p:spPr>
          <a:xfrm>
            <a:off x="-1295400" y="3712308"/>
            <a:ext cx="7162800" cy="1286272"/>
          </a:xfrm>
        </p:spPr>
        <p:txBody>
          <a:bodyPr>
            <a:normAutofit/>
          </a:bodyPr>
          <a:lstStyle/>
          <a:p>
            <a:pPr marL="0" indent="0" algn="r">
              <a:buNone/>
            </a:pPr>
            <a:r>
              <a:rPr lang="en-US" sz="2800" b="1" dirty="0" smtClean="0">
                <a:latin typeface="Century Gothic" pitchFamily="34" charset="0"/>
              </a:rPr>
              <a:t> </a:t>
            </a:r>
            <a:endParaRPr lang="en-US" sz="2800" dirty="0">
              <a:latin typeface="Century Gothic" pitchFamily="34" charset="0"/>
            </a:endParaRPr>
          </a:p>
        </p:txBody>
      </p:sp>
      <p:pic>
        <p:nvPicPr>
          <p:cNvPr id="7173" name="Picture 5" descr="C:\Users\lenovo\Desktop\UNESCAP AR - Presentation\148979828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 y="3835400"/>
            <a:ext cx="1327150" cy="1327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76400" y="4019550"/>
            <a:ext cx="7543800" cy="954107"/>
          </a:xfrm>
          <a:prstGeom prst="rect">
            <a:avLst/>
          </a:prstGeom>
        </p:spPr>
        <p:txBody>
          <a:bodyPr wrap="square">
            <a:spAutoFit/>
          </a:bodyPr>
          <a:lstStyle/>
          <a:p>
            <a:r>
              <a:rPr lang="en-US" sz="2800" b="1" dirty="0" smtClean="0">
                <a:solidFill>
                  <a:schemeClr val="bg1"/>
                </a:solidFill>
                <a:latin typeface="Century Gothic" pitchFamily="34" charset="0"/>
              </a:rPr>
              <a:t>Personal Strategic Planning Towards Youth Employment</a:t>
            </a:r>
            <a:endParaRPr lang="en-US" sz="2800" b="1" dirty="0">
              <a:solidFill>
                <a:schemeClr val="bg1"/>
              </a:solidFill>
              <a:latin typeface="Century Gothic" pitchFamily="34" charset="0"/>
            </a:endParaRPr>
          </a:p>
        </p:txBody>
      </p:sp>
      <p:pic>
        <p:nvPicPr>
          <p:cNvPr id="7175" name="Picture 7" descr="C:\Users\lenovo\Desktop\UNESCAP AR - Presentation\OM pic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2" y="-112228"/>
            <a:ext cx="9179562" cy="458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390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1690</Words>
  <Application>Microsoft Macintosh PowerPoint</Application>
  <PresentationFormat>On-screen Show (16:9)</PresentationFormat>
  <Paragraphs>232</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Arial</vt:lpstr>
      <vt:lpstr>Office Theme</vt:lpstr>
      <vt:lpstr>PowerPoint Presentation</vt:lpstr>
      <vt:lpstr>SITUATION IN THE PHILIPPINES</vt:lpstr>
      <vt:lpstr>PowerPoint Presentation</vt:lpstr>
      <vt:lpstr>PowerPoint Presentation</vt:lpstr>
      <vt:lpstr>SIGNIFICANT OUTPUT</vt:lpstr>
      <vt:lpstr>PowerPoint Presentation</vt:lpstr>
      <vt:lpstr>PowerPoint Presentation</vt:lpstr>
      <vt:lpstr>HIGHLIGHTS</vt:lpstr>
      <vt:lpstr>PowerPoint Presentation</vt:lpstr>
      <vt:lpstr>CHALLENGES</vt:lpstr>
      <vt:lpstr>MOVING FORWARD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UNESCAP &amp; NYC PARTNERSHIP</dc:title>
  <dc:creator>lenovo</dc:creator>
  <cp:lastModifiedBy>Microsoft Office User</cp:lastModifiedBy>
  <cp:revision>139</cp:revision>
  <dcterms:created xsi:type="dcterms:W3CDTF">2017-11-17T03:56:12Z</dcterms:created>
  <dcterms:modified xsi:type="dcterms:W3CDTF">2017-11-22T01:58:54Z</dcterms:modified>
</cp:coreProperties>
</file>