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1861-C58D-4CF7-AA45-C7DFADA071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0307-D0A9-43AE-B9D5-38809987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6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13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20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4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0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0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5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54AAB-E86C-4725-8C93-0D33356030EB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297FF9-64B5-493A-8A1F-F61B2F76C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package" Target="../embeddings/Microsoft_Word_Document4.doc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Document5.docx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8.emf"/><Relationship Id="rId15" Type="http://schemas.openxmlformats.org/officeDocument/2006/relationships/oleObject" Target="../embeddings/oleObject5.bin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11594" y="351459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COUNTRY PROGRAMME </a:t>
            </a:r>
          </a:p>
          <a:p>
            <a:pPr algn="ctr">
              <a:spcBef>
                <a:spcPts val="0"/>
              </a:spcBef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SRI LANKA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2126" y="1661093"/>
            <a:ext cx="9834222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Promoting the sustainability of the youth policy Toolbox 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in Asia-Pacific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21 – 23 November 2017- Bangkok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12" y="247815"/>
            <a:ext cx="773937" cy="1075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45958"/>
            <a:ext cx="12192000" cy="8120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75721" y="6071845"/>
            <a:ext cx="2458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National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Youth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Services Council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1609" y="6120745"/>
            <a:ext cx="828640" cy="662468"/>
          </a:xfrm>
          <a:prstGeom prst="rect">
            <a:avLst/>
          </a:prstGeom>
        </p:spPr>
      </p:pic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9077469" y="6079765"/>
            <a:ext cx="752211" cy="744428"/>
            <a:chOff x="9281" y="357"/>
            <a:chExt cx="1488" cy="1518"/>
          </a:xfrm>
        </p:grpSpPr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9299" y="368"/>
              <a:ext cx="1467" cy="1192"/>
            </a:xfrm>
            <a:custGeom>
              <a:avLst/>
              <a:gdLst>
                <a:gd name="T0" fmla="*/ 963 w 1984"/>
                <a:gd name="T1" fmla="*/ 0 h 1699"/>
                <a:gd name="T2" fmla="*/ 1984 w 1984"/>
                <a:gd name="T3" fmla="*/ 1699 h 1699"/>
                <a:gd name="T4" fmla="*/ 978 w 1984"/>
                <a:gd name="T5" fmla="*/ 1699 h 1699"/>
                <a:gd name="T6" fmla="*/ 0 w 1984"/>
                <a:gd name="T7" fmla="*/ 1699 h 1699"/>
                <a:gd name="T8" fmla="*/ 963 w 1984"/>
                <a:gd name="T9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4" h="1699">
                  <a:moveTo>
                    <a:pt x="963" y="0"/>
                  </a:moveTo>
                  <a:lnTo>
                    <a:pt x="1984" y="1699"/>
                  </a:lnTo>
                  <a:lnTo>
                    <a:pt x="978" y="1699"/>
                  </a:lnTo>
                  <a:lnTo>
                    <a:pt x="0" y="169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9990" y="361"/>
              <a:ext cx="779" cy="1209"/>
            </a:xfrm>
            <a:custGeom>
              <a:avLst/>
              <a:gdLst>
                <a:gd name="T0" fmla="*/ 1035 w 1054"/>
                <a:gd name="T1" fmla="*/ 1723 h 1723"/>
                <a:gd name="T2" fmla="*/ 1054 w 1054"/>
                <a:gd name="T3" fmla="*/ 1699 h 1723"/>
                <a:gd name="T4" fmla="*/ 33 w 1054"/>
                <a:gd name="T5" fmla="*/ 0 h 1723"/>
                <a:gd name="T6" fmla="*/ 0 w 1054"/>
                <a:gd name="T7" fmla="*/ 19 h 1723"/>
                <a:gd name="T8" fmla="*/ 1020 w 1054"/>
                <a:gd name="T9" fmla="*/ 1714 h 1723"/>
                <a:gd name="T10" fmla="*/ 1035 w 1054"/>
                <a:gd name="T11" fmla="*/ 1723 h 1723"/>
                <a:gd name="T12" fmla="*/ 1020 w 1054"/>
                <a:gd name="T13" fmla="*/ 1714 h 1723"/>
                <a:gd name="T14" fmla="*/ 1025 w 1054"/>
                <a:gd name="T15" fmla="*/ 1719 h 1723"/>
                <a:gd name="T16" fmla="*/ 1030 w 1054"/>
                <a:gd name="T17" fmla="*/ 1723 h 1723"/>
                <a:gd name="T18" fmla="*/ 1039 w 1054"/>
                <a:gd name="T19" fmla="*/ 1723 h 1723"/>
                <a:gd name="T20" fmla="*/ 1044 w 1054"/>
                <a:gd name="T21" fmla="*/ 1723 h 1723"/>
                <a:gd name="T22" fmla="*/ 1049 w 1054"/>
                <a:gd name="T23" fmla="*/ 1719 h 1723"/>
                <a:gd name="T24" fmla="*/ 1054 w 1054"/>
                <a:gd name="T25" fmla="*/ 1714 h 1723"/>
                <a:gd name="T26" fmla="*/ 1054 w 1054"/>
                <a:gd name="T27" fmla="*/ 1704 h 1723"/>
                <a:gd name="T28" fmla="*/ 1054 w 1054"/>
                <a:gd name="T29" fmla="*/ 1699 h 1723"/>
                <a:gd name="T30" fmla="*/ 1035 w 1054"/>
                <a:gd name="T31" fmla="*/ 172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4" h="1723">
                  <a:moveTo>
                    <a:pt x="1035" y="1723"/>
                  </a:moveTo>
                  <a:lnTo>
                    <a:pt x="1054" y="1699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1020" y="1714"/>
                  </a:lnTo>
                  <a:lnTo>
                    <a:pt x="1035" y="1723"/>
                  </a:lnTo>
                  <a:lnTo>
                    <a:pt x="1020" y="1714"/>
                  </a:lnTo>
                  <a:lnTo>
                    <a:pt x="1025" y="1719"/>
                  </a:lnTo>
                  <a:lnTo>
                    <a:pt x="1030" y="1723"/>
                  </a:lnTo>
                  <a:lnTo>
                    <a:pt x="1039" y="1723"/>
                  </a:lnTo>
                  <a:lnTo>
                    <a:pt x="1044" y="1723"/>
                  </a:lnTo>
                  <a:lnTo>
                    <a:pt x="1049" y="1719"/>
                  </a:lnTo>
                  <a:lnTo>
                    <a:pt x="1054" y="1714"/>
                  </a:lnTo>
                  <a:lnTo>
                    <a:pt x="1054" y="1704"/>
                  </a:lnTo>
                  <a:lnTo>
                    <a:pt x="1054" y="1699"/>
                  </a:lnTo>
                  <a:lnTo>
                    <a:pt x="1035" y="17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0007" y="1547"/>
              <a:ext cx="759" cy="23"/>
            </a:xfrm>
            <a:custGeom>
              <a:avLst/>
              <a:gdLst>
                <a:gd name="T0" fmla="*/ 20 w 1026"/>
                <a:gd name="T1" fmla="*/ 0 h 33"/>
                <a:gd name="T2" fmla="*/ 20 w 1026"/>
                <a:gd name="T3" fmla="*/ 33 h 33"/>
                <a:gd name="T4" fmla="*/ 1026 w 1026"/>
                <a:gd name="T5" fmla="*/ 33 h 33"/>
                <a:gd name="T6" fmla="*/ 1026 w 1026"/>
                <a:gd name="T7" fmla="*/ 0 h 33"/>
                <a:gd name="T8" fmla="*/ 20 w 1026"/>
                <a:gd name="T9" fmla="*/ 0 h 33"/>
                <a:gd name="T10" fmla="*/ 20 w 1026"/>
                <a:gd name="T11" fmla="*/ 0 h 33"/>
                <a:gd name="T12" fmla="*/ 20 w 1026"/>
                <a:gd name="T13" fmla="*/ 0 h 33"/>
                <a:gd name="T14" fmla="*/ 15 w 1026"/>
                <a:gd name="T15" fmla="*/ 0 h 33"/>
                <a:gd name="T16" fmla="*/ 5 w 1026"/>
                <a:gd name="T17" fmla="*/ 5 h 33"/>
                <a:gd name="T18" fmla="*/ 5 w 1026"/>
                <a:gd name="T19" fmla="*/ 9 h 33"/>
                <a:gd name="T20" fmla="*/ 0 w 1026"/>
                <a:gd name="T21" fmla="*/ 19 h 33"/>
                <a:gd name="T22" fmla="*/ 5 w 1026"/>
                <a:gd name="T23" fmla="*/ 24 h 33"/>
                <a:gd name="T24" fmla="*/ 5 w 1026"/>
                <a:gd name="T25" fmla="*/ 29 h 33"/>
                <a:gd name="T26" fmla="*/ 15 w 1026"/>
                <a:gd name="T27" fmla="*/ 33 h 33"/>
                <a:gd name="T28" fmla="*/ 20 w 1026"/>
                <a:gd name="T29" fmla="*/ 33 h 33"/>
                <a:gd name="T30" fmla="*/ 20 w 1026"/>
                <a:gd name="T3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6" h="33">
                  <a:moveTo>
                    <a:pt x="20" y="0"/>
                  </a:moveTo>
                  <a:lnTo>
                    <a:pt x="20" y="33"/>
                  </a:lnTo>
                  <a:lnTo>
                    <a:pt x="1026" y="33"/>
                  </a:lnTo>
                  <a:lnTo>
                    <a:pt x="1026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9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15" y="33"/>
                  </a:lnTo>
                  <a:lnTo>
                    <a:pt x="20" y="3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9281" y="1547"/>
              <a:ext cx="741" cy="23"/>
            </a:xfrm>
            <a:custGeom>
              <a:avLst/>
              <a:gdLst>
                <a:gd name="T0" fmla="*/ 5 w 1002"/>
                <a:gd name="T1" fmla="*/ 9 h 33"/>
                <a:gd name="T2" fmla="*/ 24 w 1002"/>
                <a:gd name="T3" fmla="*/ 33 h 33"/>
                <a:gd name="T4" fmla="*/ 1002 w 1002"/>
                <a:gd name="T5" fmla="*/ 33 h 33"/>
                <a:gd name="T6" fmla="*/ 1002 w 1002"/>
                <a:gd name="T7" fmla="*/ 0 h 33"/>
                <a:gd name="T8" fmla="*/ 24 w 1002"/>
                <a:gd name="T9" fmla="*/ 0 h 33"/>
                <a:gd name="T10" fmla="*/ 5 w 1002"/>
                <a:gd name="T11" fmla="*/ 9 h 33"/>
                <a:gd name="T12" fmla="*/ 24 w 1002"/>
                <a:gd name="T13" fmla="*/ 0 h 33"/>
                <a:gd name="T14" fmla="*/ 15 w 1002"/>
                <a:gd name="T15" fmla="*/ 0 h 33"/>
                <a:gd name="T16" fmla="*/ 10 w 1002"/>
                <a:gd name="T17" fmla="*/ 5 h 33"/>
                <a:gd name="T18" fmla="*/ 5 w 1002"/>
                <a:gd name="T19" fmla="*/ 9 h 33"/>
                <a:gd name="T20" fmla="*/ 0 w 1002"/>
                <a:gd name="T21" fmla="*/ 19 h 33"/>
                <a:gd name="T22" fmla="*/ 5 w 1002"/>
                <a:gd name="T23" fmla="*/ 24 h 33"/>
                <a:gd name="T24" fmla="*/ 10 w 1002"/>
                <a:gd name="T25" fmla="*/ 29 h 33"/>
                <a:gd name="T26" fmla="*/ 15 w 1002"/>
                <a:gd name="T27" fmla="*/ 33 h 33"/>
                <a:gd name="T28" fmla="*/ 24 w 1002"/>
                <a:gd name="T29" fmla="*/ 33 h 33"/>
                <a:gd name="T30" fmla="*/ 5 w 1002"/>
                <a:gd name="T3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2" h="33">
                  <a:moveTo>
                    <a:pt x="5" y="9"/>
                  </a:moveTo>
                  <a:lnTo>
                    <a:pt x="24" y="33"/>
                  </a:lnTo>
                  <a:lnTo>
                    <a:pt x="1002" y="33"/>
                  </a:lnTo>
                  <a:lnTo>
                    <a:pt x="1002" y="0"/>
                  </a:lnTo>
                  <a:lnTo>
                    <a:pt x="24" y="0"/>
                  </a:lnTo>
                  <a:lnTo>
                    <a:pt x="5" y="9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0" y="29"/>
                  </a:lnTo>
                  <a:lnTo>
                    <a:pt x="15" y="33"/>
                  </a:lnTo>
                  <a:lnTo>
                    <a:pt x="24" y="33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9285" y="357"/>
              <a:ext cx="744" cy="1207"/>
            </a:xfrm>
            <a:custGeom>
              <a:avLst/>
              <a:gdLst>
                <a:gd name="T0" fmla="*/ 1001 w 1006"/>
                <a:gd name="T1" fmla="*/ 5 h 1719"/>
                <a:gd name="T2" fmla="*/ 968 w 1006"/>
                <a:gd name="T3" fmla="*/ 10 h 1719"/>
                <a:gd name="T4" fmla="*/ 0 w 1006"/>
                <a:gd name="T5" fmla="*/ 1704 h 1719"/>
                <a:gd name="T6" fmla="*/ 34 w 1006"/>
                <a:gd name="T7" fmla="*/ 1719 h 1719"/>
                <a:gd name="T8" fmla="*/ 1001 w 1006"/>
                <a:gd name="T9" fmla="*/ 24 h 1719"/>
                <a:gd name="T10" fmla="*/ 1001 w 1006"/>
                <a:gd name="T11" fmla="*/ 5 h 1719"/>
                <a:gd name="T12" fmla="*/ 1001 w 1006"/>
                <a:gd name="T13" fmla="*/ 24 h 1719"/>
                <a:gd name="T14" fmla="*/ 1006 w 1006"/>
                <a:gd name="T15" fmla="*/ 15 h 1719"/>
                <a:gd name="T16" fmla="*/ 1001 w 1006"/>
                <a:gd name="T17" fmla="*/ 10 h 1719"/>
                <a:gd name="T18" fmla="*/ 1001 w 1006"/>
                <a:gd name="T19" fmla="*/ 5 h 1719"/>
                <a:gd name="T20" fmla="*/ 992 w 1006"/>
                <a:gd name="T21" fmla="*/ 0 h 1719"/>
                <a:gd name="T22" fmla="*/ 987 w 1006"/>
                <a:gd name="T23" fmla="*/ 0 h 1719"/>
                <a:gd name="T24" fmla="*/ 977 w 1006"/>
                <a:gd name="T25" fmla="*/ 0 h 1719"/>
                <a:gd name="T26" fmla="*/ 972 w 1006"/>
                <a:gd name="T27" fmla="*/ 0 h 1719"/>
                <a:gd name="T28" fmla="*/ 968 w 1006"/>
                <a:gd name="T29" fmla="*/ 10 h 1719"/>
                <a:gd name="T30" fmla="*/ 1001 w 1006"/>
                <a:gd name="T31" fmla="*/ 5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6" h="1719">
                  <a:moveTo>
                    <a:pt x="1001" y="5"/>
                  </a:moveTo>
                  <a:lnTo>
                    <a:pt x="968" y="10"/>
                  </a:lnTo>
                  <a:lnTo>
                    <a:pt x="0" y="1704"/>
                  </a:lnTo>
                  <a:lnTo>
                    <a:pt x="34" y="1719"/>
                  </a:lnTo>
                  <a:lnTo>
                    <a:pt x="1001" y="24"/>
                  </a:lnTo>
                  <a:lnTo>
                    <a:pt x="1001" y="5"/>
                  </a:lnTo>
                  <a:lnTo>
                    <a:pt x="1001" y="24"/>
                  </a:lnTo>
                  <a:lnTo>
                    <a:pt x="1006" y="15"/>
                  </a:lnTo>
                  <a:lnTo>
                    <a:pt x="1001" y="10"/>
                  </a:lnTo>
                  <a:lnTo>
                    <a:pt x="1001" y="5"/>
                  </a:lnTo>
                  <a:lnTo>
                    <a:pt x="992" y="0"/>
                  </a:lnTo>
                  <a:lnTo>
                    <a:pt x="987" y="0"/>
                  </a:lnTo>
                  <a:lnTo>
                    <a:pt x="977" y="0"/>
                  </a:lnTo>
                  <a:lnTo>
                    <a:pt x="972" y="0"/>
                  </a:lnTo>
                  <a:lnTo>
                    <a:pt x="968" y="10"/>
                  </a:lnTo>
                  <a:lnTo>
                    <a:pt x="1001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9574" y="1031"/>
              <a:ext cx="459" cy="503"/>
            </a:xfrm>
            <a:custGeom>
              <a:avLst/>
              <a:gdLst>
                <a:gd name="T0" fmla="*/ 312 w 621"/>
                <a:gd name="T1" fmla="*/ 0 h 717"/>
                <a:gd name="T2" fmla="*/ 467 w 621"/>
                <a:gd name="T3" fmla="*/ 86 h 717"/>
                <a:gd name="T4" fmla="*/ 621 w 621"/>
                <a:gd name="T5" fmla="*/ 178 h 717"/>
                <a:gd name="T6" fmla="*/ 621 w 621"/>
                <a:gd name="T7" fmla="*/ 356 h 717"/>
                <a:gd name="T8" fmla="*/ 621 w 621"/>
                <a:gd name="T9" fmla="*/ 534 h 717"/>
                <a:gd name="T10" fmla="*/ 467 w 621"/>
                <a:gd name="T11" fmla="*/ 626 h 717"/>
                <a:gd name="T12" fmla="*/ 312 w 621"/>
                <a:gd name="T13" fmla="*/ 717 h 717"/>
                <a:gd name="T14" fmla="*/ 158 w 621"/>
                <a:gd name="T15" fmla="*/ 626 h 717"/>
                <a:gd name="T16" fmla="*/ 0 w 621"/>
                <a:gd name="T17" fmla="*/ 534 h 717"/>
                <a:gd name="T18" fmla="*/ 0 w 621"/>
                <a:gd name="T19" fmla="*/ 356 h 717"/>
                <a:gd name="T20" fmla="*/ 0 w 621"/>
                <a:gd name="T21" fmla="*/ 178 h 717"/>
                <a:gd name="T22" fmla="*/ 158 w 621"/>
                <a:gd name="T23" fmla="*/ 86 h 717"/>
                <a:gd name="T24" fmla="*/ 312 w 621"/>
                <a:gd name="T2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717">
                  <a:moveTo>
                    <a:pt x="312" y="0"/>
                  </a:moveTo>
                  <a:lnTo>
                    <a:pt x="467" y="86"/>
                  </a:lnTo>
                  <a:lnTo>
                    <a:pt x="621" y="178"/>
                  </a:lnTo>
                  <a:lnTo>
                    <a:pt x="621" y="356"/>
                  </a:lnTo>
                  <a:lnTo>
                    <a:pt x="621" y="534"/>
                  </a:lnTo>
                  <a:lnTo>
                    <a:pt x="467" y="626"/>
                  </a:lnTo>
                  <a:lnTo>
                    <a:pt x="312" y="717"/>
                  </a:lnTo>
                  <a:lnTo>
                    <a:pt x="158" y="626"/>
                  </a:lnTo>
                  <a:lnTo>
                    <a:pt x="0" y="534"/>
                  </a:lnTo>
                  <a:lnTo>
                    <a:pt x="0" y="356"/>
                  </a:lnTo>
                  <a:lnTo>
                    <a:pt x="0" y="178"/>
                  </a:lnTo>
                  <a:lnTo>
                    <a:pt x="158" y="86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0032" y="1030"/>
              <a:ext cx="460" cy="503"/>
            </a:xfrm>
            <a:custGeom>
              <a:avLst/>
              <a:gdLst>
                <a:gd name="T0" fmla="*/ 313 w 621"/>
                <a:gd name="T1" fmla="*/ 0 h 717"/>
                <a:gd name="T2" fmla="*/ 467 w 621"/>
                <a:gd name="T3" fmla="*/ 86 h 717"/>
                <a:gd name="T4" fmla="*/ 621 w 621"/>
                <a:gd name="T5" fmla="*/ 178 h 717"/>
                <a:gd name="T6" fmla="*/ 621 w 621"/>
                <a:gd name="T7" fmla="*/ 356 h 717"/>
                <a:gd name="T8" fmla="*/ 621 w 621"/>
                <a:gd name="T9" fmla="*/ 539 h 717"/>
                <a:gd name="T10" fmla="*/ 467 w 621"/>
                <a:gd name="T11" fmla="*/ 626 h 717"/>
                <a:gd name="T12" fmla="*/ 313 w 621"/>
                <a:gd name="T13" fmla="*/ 717 h 717"/>
                <a:gd name="T14" fmla="*/ 154 w 621"/>
                <a:gd name="T15" fmla="*/ 626 h 717"/>
                <a:gd name="T16" fmla="*/ 0 w 621"/>
                <a:gd name="T17" fmla="*/ 539 h 717"/>
                <a:gd name="T18" fmla="*/ 0 w 621"/>
                <a:gd name="T19" fmla="*/ 356 h 717"/>
                <a:gd name="T20" fmla="*/ 0 w 621"/>
                <a:gd name="T21" fmla="*/ 178 h 717"/>
                <a:gd name="T22" fmla="*/ 154 w 621"/>
                <a:gd name="T23" fmla="*/ 86 h 717"/>
                <a:gd name="T24" fmla="*/ 313 w 621"/>
                <a:gd name="T2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717">
                  <a:moveTo>
                    <a:pt x="313" y="0"/>
                  </a:moveTo>
                  <a:lnTo>
                    <a:pt x="467" y="86"/>
                  </a:lnTo>
                  <a:lnTo>
                    <a:pt x="621" y="178"/>
                  </a:lnTo>
                  <a:lnTo>
                    <a:pt x="621" y="356"/>
                  </a:lnTo>
                  <a:lnTo>
                    <a:pt x="621" y="539"/>
                  </a:lnTo>
                  <a:lnTo>
                    <a:pt x="467" y="626"/>
                  </a:lnTo>
                  <a:lnTo>
                    <a:pt x="313" y="717"/>
                  </a:lnTo>
                  <a:lnTo>
                    <a:pt x="154" y="626"/>
                  </a:lnTo>
                  <a:lnTo>
                    <a:pt x="0" y="539"/>
                  </a:lnTo>
                  <a:lnTo>
                    <a:pt x="0" y="356"/>
                  </a:lnTo>
                  <a:lnTo>
                    <a:pt x="0" y="178"/>
                  </a:lnTo>
                  <a:lnTo>
                    <a:pt x="154" y="86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9799" y="646"/>
              <a:ext cx="460" cy="503"/>
            </a:xfrm>
            <a:custGeom>
              <a:avLst/>
              <a:gdLst>
                <a:gd name="T0" fmla="*/ 308 w 621"/>
                <a:gd name="T1" fmla="*/ 0 h 717"/>
                <a:gd name="T2" fmla="*/ 467 w 621"/>
                <a:gd name="T3" fmla="*/ 91 h 717"/>
                <a:gd name="T4" fmla="*/ 621 w 621"/>
                <a:gd name="T5" fmla="*/ 178 h 717"/>
                <a:gd name="T6" fmla="*/ 621 w 621"/>
                <a:gd name="T7" fmla="*/ 356 h 717"/>
                <a:gd name="T8" fmla="*/ 621 w 621"/>
                <a:gd name="T9" fmla="*/ 539 h 717"/>
                <a:gd name="T10" fmla="*/ 467 w 621"/>
                <a:gd name="T11" fmla="*/ 626 h 717"/>
                <a:gd name="T12" fmla="*/ 308 w 621"/>
                <a:gd name="T13" fmla="*/ 717 h 717"/>
                <a:gd name="T14" fmla="*/ 154 w 621"/>
                <a:gd name="T15" fmla="*/ 626 h 717"/>
                <a:gd name="T16" fmla="*/ 0 w 621"/>
                <a:gd name="T17" fmla="*/ 539 h 717"/>
                <a:gd name="T18" fmla="*/ 0 w 621"/>
                <a:gd name="T19" fmla="*/ 356 h 717"/>
                <a:gd name="T20" fmla="*/ 0 w 621"/>
                <a:gd name="T21" fmla="*/ 178 h 717"/>
                <a:gd name="T22" fmla="*/ 154 w 621"/>
                <a:gd name="T23" fmla="*/ 91 h 717"/>
                <a:gd name="T24" fmla="*/ 308 w 621"/>
                <a:gd name="T2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717">
                  <a:moveTo>
                    <a:pt x="308" y="0"/>
                  </a:moveTo>
                  <a:lnTo>
                    <a:pt x="467" y="91"/>
                  </a:lnTo>
                  <a:lnTo>
                    <a:pt x="621" y="178"/>
                  </a:lnTo>
                  <a:lnTo>
                    <a:pt x="621" y="356"/>
                  </a:lnTo>
                  <a:lnTo>
                    <a:pt x="621" y="539"/>
                  </a:lnTo>
                  <a:lnTo>
                    <a:pt x="467" y="626"/>
                  </a:lnTo>
                  <a:lnTo>
                    <a:pt x="308" y="717"/>
                  </a:lnTo>
                  <a:lnTo>
                    <a:pt x="154" y="626"/>
                  </a:lnTo>
                  <a:lnTo>
                    <a:pt x="0" y="539"/>
                  </a:lnTo>
                  <a:lnTo>
                    <a:pt x="0" y="356"/>
                  </a:lnTo>
                  <a:lnTo>
                    <a:pt x="0" y="178"/>
                  </a:lnTo>
                  <a:lnTo>
                    <a:pt x="154" y="9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9602" y="1645"/>
              <a:ext cx="199" cy="223"/>
            </a:xfrm>
            <a:custGeom>
              <a:avLst/>
              <a:gdLst>
                <a:gd name="T0" fmla="*/ 120 w 269"/>
                <a:gd name="T1" fmla="*/ 20 h 318"/>
                <a:gd name="T2" fmla="*/ 120 w 269"/>
                <a:gd name="T3" fmla="*/ 150 h 318"/>
                <a:gd name="T4" fmla="*/ 129 w 269"/>
                <a:gd name="T5" fmla="*/ 150 h 318"/>
                <a:gd name="T6" fmla="*/ 149 w 269"/>
                <a:gd name="T7" fmla="*/ 145 h 318"/>
                <a:gd name="T8" fmla="*/ 168 w 269"/>
                <a:gd name="T9" fmla="*/ 140 h 318"/>
                <a:gd name="T10" fmla="*/ 178 w 269"/>
                <a:gd name="T11" fmla="*/ 135 h 318"/>
                <a:gd name="T12" fmla="*/ 187 w 269"/>
                <a:gd name="T13" fmla="*/ 121 h 318"/>
                <a:gd name="T14" fmla="*/ 197 w 269"/>
                <a:gd name="T15" fmla="*/ 101 h 318"/>
                <a:gd name="T16" fmla="*/ 202 w 269"/>
                <a:gd name="T17" fmla="*/ 82 h 318"/>
                <a:gd name="T18" fmla="*/ 207 w 269"/>
                <a:gd name="T19" fmla="*/ 82 h 318"/>
                <a:gd name="T20" fmla="*/ 207 w 269"/>
                <a:gd name="T21" fmla="*/ 241 h 318"/>
                <a:gd name="T22" fmla="*/ 202 w 269"/>
                <a:gd name="T23" fmla="*/ 241 h 318"/>
                <a:gd name="T24" fmla="*/ 197 w 269"/>
                <a:gd name="T25" fmla="*/ 217 h 318"/>
                <a:gd name="T26" fmla="*/ 192 w 269"/>
                <a:gd name="T27" fmla="*/ 203 h 318"/>
                <a:gd name="T28" fmla="*/ 187 w 269"/>
                <a:gd name="T29" fmla="*/ 188 h 318"/>
                <a:gd name="T30" fmla="*/ 178 w 269"/>
                <a:gd name="T31" fmla="*/ 178 h 318"/>
                <a:gd name="T32" fmla="*/ 154 w 269"/>
                <a:gd name="T33" fmla="*/ 169 h 318"/>
                <a:gd name="T34" fmla="*/ 129 w 269"/>
                <a:gd name="T35" fmla="*/ 164 h 318"/>
                <a:gd name="T36" fmla="*/ 120 w 269"/>
                <a:gd name="T37" fmla="*/ 164 h 318"/>
                <a:gd name="T38" fmla="*/ 120 w 269"/>
                <a:gd name="T39" fmla="*/ 265 h 318"/>
                <a:gd name="T40" fmla="*/ 125 w 269"/>
                <a:gd name="T41" fmla="*/ 284 h 318"/>
                <a:gd name="T42" fmla="*/ 125 w 269"/>
                <a:gd name="T43" fmla="*/ 294 h 318"/>
                <a:gd name="T44" fmla="*/ 129 w 269"/>
                <a:gd name="T45" fmla="*/ 299 h 318"/>
                <a:gd name="T46" fmla="*/ 134 w 269"/>
                <a:gd name="T47" fmla="*/ 304 h 318"/>
                <a:gd name="T48" fmla="*/ 144 w 269"/>
                <a:gd name="T49" fmla="*/ 308 h 318"/>
                <a:gd name="T50" fmla="*/ 158 w 269"/>
                <a:gd name="T51" fmla="*/ 308 h 318"/>
                <a:gd name="T52" fmla="*/ 168 w 269"/>
                <a:gd name="T53" fmla="*/ 308 h 318"/>
                <a:gd name="T54" fmla="*/ 168 w 269"/>
                <a:gd name="T55" fmla="*/ 318 h 318"/>
                <a:gd name="T56" fmla="*/ 0 w 269"/>
                <a:gd name="T57" fmla="*/ 318 h 318"/>
                <a:gd name="T58" fmla="*/ 0 w 269"/>
                <a:gd name="T59" fmla="*/ 308 h 318"/>
                <a:gd name="T60" fmla="*/ 9 w 269"/>
                <a:gd name="T61" fmla="*/ 308 h 318"/>
                <a:gd name="T62" fmla="*/ 24 w 269"/>
                <a:gd name="T63" fmla="*/ 308 h 318"/>
                <a:gd name="T64" fmla="*/ 33 w 269"/>
                <a:gd name="T65" fmla="*/ 304 h 318"/>
                <a:gd name="T66" fmla="*/ 38 w 269"/>
                <a:gd name="T67" fmla="*/ 299 h 318"/>
                <a:gd name="T68" fmla="*/ 43 w 269"/>
                <a:gd name="T69" fmla="*/ 294 h 318"/>
                <a:gd name="T70" fmla="*/ 43 w 269"/>
                <a:gd name="T71" fmla="*/ 284 h 318"/>
                <a:gd name="T72" fmla="*/ 48 w 269"/>
                <a:gd name="T73" fmla="*/ 265 h 318"/>
                <a:gd name="T74" fmla="*/ 48 w 269"/>
                <a:gd name="T75" fmla="*/ 53 h 318"/>
                <a:gd name="T76" fmla="*/ 43 w 269"/>
                <a:gd name="T77" fmla="*/ 34 h 318"/>
                <a:gd name="T78" fmla="*/ 43 w 269"/>
                <a:gd name="T79" fmla="*/ 24 h 318"/>
                <a:gd name="T80" fmla="*/ 38 w 269"/>
                <a:gd name="T81" fmla="*/ 20 h 318"/>
                <a:gd name="T82" fmla="*/ 33 w 269"/>
                <a:gd name="T83" fmla="*/ 15 h 318"/>
                <a:gd name="T84" fmla="*/ 24 w 269"/>
                <a:gd name="T85" fmla="*/ 10 h 318"/>
                <a:gd name="T86" fmla="*/ 9 w 269"/>
                <a:gd name="T87" fmla="*/ 10 h 318"/>
                <a:gd name="T88" fmla="*/ 0 w 269"/>
                <a:gd name="T89" fmla="*/ 10 h 318"/>
                <a:gd name="T90" fmla="*/ 0 w 269"/>
                <a:gd name="T91" fmla="*/ 0 h 318"/>
                <a:gd name="T92" fmla="*/ 269 w 269"/>
                <a:gd name="T93" fmla="*/ 0 h 318"/>
                <a:gd name="T94" fmla="*/ 269 w 269"/>
                <a:gd name="T95" fmla="*/ 92 h 318"/>
                <a:gd name="T96" fmla="*/ 259 w 269"/>
                <a:gd name="T97" fmla="*/ 92 h 318"/>
                <a:gd name="T98" fmla="*/ 255 w 269"/>
                <a:gd name="T99" fmla="*/ 63 h 318"/>
                <a:gd name="T100" fmla="*/ 245 w 269"/>
                <a:gd name="T101" fmla="*/ 44 h 318"/>
                <a:gd name="T102" fmla="*/ 226 w 269"/>
                <a:gd name="T103" fmla="*/ 29 h 318"/>
                <a:gd name="T104" fmla="*/ 202 w 269"/>
                <a:gd name="T105" fmla="*/ 20 h 318"/>
                <a:gd name="T106" fmla="*/ 182 w 269"/>
                <a:gd name="T107" fmla="*/ 20 h 318"/>
                <a:gd name="T108" fmla="*/ 154 w 269"/>
                <a:gd name="T109" fmla="*/ 20 h 318"/>
                <a:gd name="T110" fmla="*/ 120 w 269"/>
                <a:gd name="T111" fmla="*/ 2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9" h="318">
                  <a:moveTo>
                    <a:pt x="120" y="20"/>
                  </a:moveTo>
                  <a:lnTo>
                    <a:pt x="120" y="150"/>
                  </a:lnTo>
                  <a:lnTo>
                    <a:pt x="129" y="150"/>
                  </a:lnTo>
                  <a:lnTo>
                    <a:pt x="149" y="145"/>
                  </a:lnTo>
                  <a:lnTo>
                    <a:pt x="168" y="140"/>
                  </a:lnTo>
                  <a:lnTo>
                    <a:pt x="178" y="135"/>
                  </a:lnTo>
                  <a:lnTo>
                    <a:pt x="187" y="121"/>
                  </a:lnTo>
                  <a:lnTo>
                    <a:pt x="197" y="101"/>
                  </a:lnTo>
                  <a:lnTo>
                    <a:pt x="202" y="82"/>
                  </a:lnTo>
                  <a:lnTo>
                    <a:pt x="207" y="82"/>
                  </a:lnTo>
                  <a:lnTo>
                    <a:pt x="207" y="241"/>
                  </a:lnTo>
                  <a:lnTo>
                    <a:pt x="202" y="241"/>
                  </a:lnTo>
                  <a:lnTo>
                    <a:pt x="197" y="217"/>
                  </a:lnTo>
                  <a:lnTo>
                    <a:pt x="192" y="203"/>
                  </a:lnTo>
                  <a:lnTo>
                    <a:pt x="187" y="188"/>
                  </a:lnTo>
                  <a:lnTo>
                    <a:pt x="178" y="178"/>
                  </a:lnTo>
                  <a:lnTo>
                    <a:pt x="154" y="169"/>
                  </a:lnTo>
                  <a:lnTo>
                    <a:pt x="129" y="164"/>
                  </a:lnTo>
                  <a:lnTo>
                    <a:pt x="120" y="164"/>
                  </a:lnTo>
                  <a:lnTo>
                    <a:pt x="120" y="265"/>
                  </a:lnTo>
                  <a:lnTo>
                    <a:pt x="125" y="284"/>
                  </a:lnTo>
                  <a:lnTo>
                    <a:pt x="125" y="294"/>
                  </a:lnTo>
                  <a:lnTo>
                    <a:pt x="129" y="299"/>
                  </a:lnTo>
                  <a:lnTo>
                    <a:pt x="134" y="304"/>
                  </a:lnTo>
                  <a:lnTo>
                    <a:pt x="144" y="308"/>
                  </a:lnTo>
                  <a:lnTo>
                    <a:pt x="158" y="308"/>
                  </a:lnTo>
                  <a:lnTo>
                    <a:pt x="168" y="308"/>
                  </a:lnTo>
                  <a:lnTo>
                    <a:pt x="168" y="318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9" y="308"/>
                  </a:lnTo>
                  <a:lnTo>
                    <a:pt x="24" y="308"/>
                  </a:lnTo>
                  <a:lnTo>
                    <a:pt x="33" y="304"/>
                  </a:lnTo>
                  <a:lnTo>
                    <a:pt x="38" y="299"/>
                  </a:lnTo>
                  <a:lnTo>
                    <a:pt x="43" y="294"/>
                  </a:lnTo>
                  <a:lnTo>
                    <a:pt x="43" y="284"/>
                  </a:lnTo>
                  <a:lnTo>
                    <a:pt x="48" y="265"/>
                  </a:lnTo>
                  <a:lnTo>
                    <a:pt x="48" y="53"/>
                  </a:lnTo>
                  <a:lnTo>
                    <a:pt x="43" y="34"/>
                  </a:lnTo>
                  <a:lnTo>
                    <a:pt x="43" y="24"/>
                  </a:lnTo>
                  <a:lnTo>
                    <a:pt x="38" y="20"/>
                  </a:lnTo>
                  <a:lnTo>
                    <a:pt x="33" y="1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92"/>
                  </a:lnTo>
                  <a:lnTo>
                    <a:pt x="259" y="92"/>
                  </a:lnTo>
                  <a:lnTo>
                    <a:pt x="255" y="63"/>
                  </a:lnTo>
                  <a:lnTo>
                    <a:pt x="245" y="44"/>
                  </a:lnTo>
                  <a:lnTo>
                    <a:pt x="226" y="29"/>
                  </a:lnTo>
                  <a:lnTo>
                    <a:pt x="202" y="20"/>
                  </a:lnTo>
                  <a:lnTo>
                    <a:pt x="182" y="20"/>
                  </a:lnTo>
                  <a:lnTo>
                    <a:pt x="154" y="20"/>
                  </a:lnTo>
                  <a:lnTo>
                    <a:pt x="120" y="2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9830" y="1638"/>
              <a:ext cx="167" cy="237"/>
            </a:xfrm>
            <a:custGeom>
              <a:avLst/>
              <a:gdLst>
                <a:gd name="T0" fmla="*/ 207 w 226"/>
                <a:gd name="T1" fmla="*/ 106 h 337"/>
                <a:gd name="T2" fmla="*/ 192 w 226"/>
                <a:gd name="T3" fmla="*/ 86 h 337"/>
                <a:gd name="T4" fmla="*/ 173 w 226"/>
                <a:gd name="T5" fmla="*/ 58 h 337"/>
                <a:gd name="T6" fmla="*/ 149 w 226"/>
                <a:gd name="T7" fmla="*/ 33 h 337"/>
                <a:gd name="T8" fmla="*/ 120 w 226"/>
                <a:gd name="T9" fmla="*/ 19 h 337"/>
                <a:gd name="T10" fmla="*/ 81 w 226"/>
                <a:gd name="T11" fmla="*/ 24 h 337"/>
                <a:gd name="T12" fmla="*/ 57 w 226"/>
                <a:gd name="T13" fmla="*/ 43 h 337"/>
                <a:gd name="T14" fmla="*/ 53 w 226"/>
                <a:gd name="T15" fmla="*/ 72 h 337"/>
                <a:gd name="T16" fmla="*/ 67 w 226"/>
                <a:gd name="T17" fmla="*/ 91 h 337"/>
                <a:gd name="T18" fmla="*/ 96 w 226"/>
                <a:gd name="T19" fmla="*/ 110 h 337"/>
                <a:gd name="T20" fmla="*/ 178 w 226"/>
                <a:gd name="T21" fmla="*/ 154 h 337"/>
                <a:gd name="T22" fmla="*/ 211 w 226"/>
                <a:gd name="T23" fmla="*/ 192 h 337"/>
                <a:gd name="T24" fmla="*/ 221 w 226"/>
                <a:gd name="T25" fmla="*/ 221 h 337"/>
                <a:gd name="T26" fmla="*/ 221 w 226"/>
                <a:gd name="T27" fmla="*/ 255 h 337"/>
                <a:gd name="T28" fmla="*/ 207 w 226"/>
                <a:gd name="T29" fmla="*/ 289 h 337"/>
                <a:gd name="T30" fmla="*/ 178 w 226"/>
                <a:gd name="T31" fmla="*/ 317 h 337"/>
                <a:gd name="T32" fmla="*/ 134 w 226"/>
                <a:gd name="T33" fmla="*/ 332 h 337"/>
                <a:gd name="T34" fmla="*/ 101 w 226"/>
                <a:gd name="T35" fmla="*/ 332 h 337"/>
                <a:gd name="T36" fmla="*/ 72 w 226"/>
                <a:gd name="T37" fmla="*/ 327 h 337"/>
                <a:gd name="T38" fmla="*/ 43 w 226"/>
                <a:gd name="T39" fmla="*/ 317 h 337"/>
                <a:gd name="T40" fmla="*/ 28 w 226"/>
                <a:gd name="T41" fmla="*/ 317 h 337"/>
                <a:gd name="T42" fmla="*/ 14 w 226"/>
                <a:gd name="T43" fmla="*/ 327 h 337"/>
                <a:gd name="T44" fmla="*/ 0 w 226"/>
                <a:gd name="T45" fmla="*/ 332 h 337"/>
                <a:gd name="T46" fmla="*/ 9 w 226"/>
                <a:gd name="T47" fmla="*/ 212 h 337"/>
                <a:gd name="T48" fmla="*/ 24 w 226"/>
                <a:gd name="T49" fmla="*/ 260 h 337"/>
                <a:gd name="T50" fmla="*/ 48 w 226"/>
                <a:gd name="T51" fmla="*/ 293 h 337"/>
                <a:gd name="T52" fmla="*/ 81 w 226"/>
                <a:gd name="T53" fmla="*/ 313 h 337"/>
                <a:gd name="T54" fmla="*/ 110 w 226"/>
                <a:gd name="T55" fmla="*/ 317 h 337"/>
                <a:gd name="T56" fmla="*/ 154 w 226"/>
                <a:gd name="T57" fmla="*/ 303 h 337"/>
                <a:gd name="T58" fmla="*/ 168 w 226"/>
                <a:gd name="T59" fmla="*/ 269 h 337"/>
                <a:gd name="T60" fmla="*/ 163 w 226"/>
                <a:gd name="T61" fmla="*/ 250 h 337"/>
                <a:gd name="T62" fmla="*/ 144 w 226"/>
                <a:gd name="T63" fmla="*/ 226 h 337"/>
                <a:gd name="T64" fmla="*/ 101 w 226"/>
                <a:gd name="T65" fmla="*/ 202 h 337"/>
                <a:gd name="T66" fmla="*/ 38 w 226"/>
                <a:gd name="T67" fmla="*/ 168 h 337"/>
                <a:gd name="T68" fmla="*/ 9 w 226"/>
                <a:gd name="T69" fmla="*/ 135 h 337"/>
                <a:gd name="T70" fmla="*/ 0 w 226"/>
                <a:gd name="T71" fmla="*/ 91 h 337"/>
                <a:gd name="T72" fmla="*/ 9 w 226"/>
                <a:gd name="T73" fmla="*/ 58 h 337"/>
                <a:gd name="T74" fmla="*/ 28 w 226"/>
                <a:gd name="T75" fmla="*/ 29 h 337"/>
                <a:gd name="T76" fmla="*/ 62 w 226"/>
                <a:gd name="T77" fmla="*/ 9 h 337"/>
                <a:gd name="T78" fmla="*/ 101 w 226"/>
                <a:gd name="T79" fmla="*/ 0 h 337"/>
                <a:gd name="T80" fmla="*/ 130 w 226"/>
                <a:gd name="T81" fmla="*/ 5 h 337"/>
                <a:gd name="T82" fmla="*/ 158 w 226"/>
                <a:gd name="T83" fmla="*/ 14 h 337"/>
                <a:gd name="T84" fmla="*/ 178 w 226"/>
                <a:gd name="T85" fmla="*/ 24 h 337"/>
                <a:gd name="T86" fmla="*/ 187 w 226"/>
                <a:gd name="T87" fmla="*/ 19 h 337"/>
                <a:gd name="T88" fmla="*/ 197 w 226"/>
                <a:gd name="T8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337">
                  <a:moveTo>
                    <a:pt x="202" y="0"/>
                  </a:moveTo>
                  <a:lnTo>
                    <a:pt x="207" y="106"/>
                  </a:lnTo>
                  <a:lnTo>
                    <a:pt x="197" y="106"/>
                  </a:lnTo>
                  <a:lnTo>
                    <a:pt x="192" y="86"/>
                  </a:lnTo>
                  <a:lnTo>
                    <a:pt x="183" y="72"/>
                  </a:lnTo>
                  <a:lnTo>
                    <a:pt x="173" y="58"/>
                  </a:lnTo>
                  <a:lnTo>
                    <a:pt x="163" y="43"/>
                  </a:lnTo>
                  <a:lnTo>
                    <a:pt x="149" y="33"/>
                  </a:lnTo>
                  <a:lnTo>
                    <a:pt x="134" y="24"/>
                  </a:lnTo>
                  <a:lnTo>
                    <a:pt x="120" y="19"/>
                  </a:lnTo>
                  <a:lnTo>
                    <a:pt x="106" y="19"/>
                  </a:lnTo>
                  <a:lnTo>
                    <a:pt x="81" y="24"/>
                  </a:lnTo>
                  <a:lnTo>
                    <a:pt x="67" y="33"/>
                  </a:lnTo>
                  <a:lnTo>
                    <a:pt x="57" y="43"/>
                  </a:lnTo>
                  <a:lnTo>
                    <a:pt x="53" y="62"/>
                  </a:lnTo>
                  <a:lnTo>
                    <a:pt x="53" y="72"/>
                  </a:lnTo>
                  <a:lnTo>
                    <a:pt x="57" y="82"/>
                  </a:lnTo>
                  <a:lnTo>
                    <a:pt x="67" y="91"/>
                  </a:lnTo>
                  <a:lnTo>
                    <a:pt x="77" y="101"/>
                  </a:lnTo>
                  <a:lnTo>
                    <a:pt x="96" y="110"/>
                  </a:lnTo>
                  <a:lnTo>
                    <a:pt x="130" y="130"/>
                  </a:lnTo>
                  <a:lnTo>
                    <a:pt x="178" y="154"/>
                  </a:lnTo>
                  <a:lnTo>
                    <a:pt x="207" y="183"/>
                  </a:lnTo>
                  <a:lnTo>
                    <a:pt x="211" y="192"/>
                  </a:lnTo>
                  <a:lnTo>
                    <a:pt x="221" y="207"/>
                  </a:lnTo>
                  <a:lnTo>
                    <a:pt x="221" y="221"/>
                  </a:lnTo>
                  <a:lnTo>
                    <a:pt x="226" y="236"/>
                  </a:lnTo>
                  <a:lnTo>
                    <a:pt x="221" y="255"/>
                  </a:lnTo>
                  <a:lnTo>
                    <a:pt x="216" y="274"/>
                  </a:lnTo>
                  <a:lnTo>
                    <a:pt x="207" y="289"/>
                  </a:lnTo>
                  <a:lnTo>
                    <a:pt x="192" y="308"/>
                  </a:lnTo>
                  <a:lnTo>
                    <a:pt x="178" y="317"/>
                  </a:lnTo>
                  <a:lnTo>
                    <a:pt x="158" y="327"/>
                  </a:lnTo>
                  <a:lnTo>
                    <a:pt x="134" y="332"/>
                  </a:lnTo>
                  <a:lnTo>
                    <a:pt x="115" y="337"/>
                  </a:lnTo>
                  <a:lnTo>
                    <a:pt x="101" y="332"/>
                  </a:lnTo>
                  <a:lnTo>
                    <a:pt x="86" y="332"/>
                  </a:lnTo>
                  <a:lnTo>
                    <a:pt x="72" y="327"/>
                  </a:lnTo>
                  <a:lnTo>
                    <a:pt x="53" y="317"/>
                  </a:lnTo>
                  <a:lnTo>
                    <a:pt x="43" y="317"/>
                  </a:lnTo>
                  <a:lnTo>
                    <a:pt x="33" y="317"/>
                  </a:lnTo>
                  <a:lnTo>
                    <a:pt x="28" y="317"/>
                  </a:lnTo>
                  <a:lnTo>
                    <a:pt x="19" y="317"/>
                  </a:lnTo>
                  <a:lnTo>
                    <a:pt x="14" y="327"/>
                  </a:lnTo>
                  <a:lnTo>
                    <a:pt x="9" y="332"/>
                  </a:lnTo>
                  <a:lnTo>
                    <a:pt x="0" y="332"/>
                  </a:lnTo>
                  <a:lnTo>
                    <a:pt x="0" y="212"/>
                  </a:lnTo>
                  <a:lnTo>
                    <a:pt x="9" y="212"/>
                  </a:lnTo>
                  <a:lnTo>
                    <a:pt x="14" y="236"/>
                  </a:lnTo>
                  <a:lnTo>
                    <a:pt x="24" y="260"/>
                  </a:lnTo>
                  <a:lnTo>
                    <a:pt x="33" y="274"/>
                  </a:lnTo>
                  <a:lnTo>
                    <a:pt x="48" y="293"/>
                  </a:lnTo>
                  <a:lnTo>
                    <a:pt x="62" y="303"/>
                  </a:lnTo>
                  <a:lnTo>
                    <a:pt x="81" y="313"/>
                  </a:lnTo>
                  <a:lnTo>
                    <a:pt x="96" y="317"/>
                  </a:lnTo>
                  <a:lnTo>
                    <a:pt x="110" y="317"/>
                  </a:lnTo>
                  <a:lnTo>
                    <a:pt x="134" y="313"/>
                  </a:lnTo>
                  <a:lnTo>
                    <a:pt x="154" y="303"/>
                  </a:lnTo>
                  <a:lnTo>
                    <a:pt x="168" y="289"/>
                  </a:lnTo>
                  <a:lnTo>
                    <a:pt x="168" y="269"/>
                  </a:lnTo>
                  <a:lnTo>
                    <a:pt x="168" y="260"/>
                  </a:lnTo>
                  <a:lnTo>
                    <a:pt x="163" y="250"/>
                  </a:lnTo>
                  <a:lnTo>
                    <a:pt x="158" y="236"/>
                  </a:lnTo>
                  <a:lnTo>
                    <a:pt x="144" y="226"/>
                  </a:lnTo>
                  <a:lnTo>
                    <a:pt x="130" y="216"/>
                  </a:lnTo>
                  <a:lnTo>
                    <a:pt x="101" y="202"/>
                  </a:lnTo>
                  <a:lnTo>
                    <a:pt x="67" y="183"/>
                  </a:lnTo>
                  <a:lnTo>
                    <a:pt x="38" y="168"/>
                  </a:lnTo>
                  <a:lnTo>
                    <a:pt x="24" y="149"/>
                  </a:lnTo>
                  <a:lnTo>
                    <a:pt x="9" y="135"/>
                  </a:lnTo>
                  <a:lnTo>
                    <a:pt x="4" y="115"/>
                  </a:lnTo>
                  <a:lnTo>
                    <a:pt x="0" y="91"/>
                  </a:lnTo>
                  <a:lnTo>
                    <a:pt x="4" y="72"/>
                  </a:lnTo>
                  <a:lnTo>
                    <a:pt x="9" y="58"/>
                  </a:lnTo>
                  <a:lnTo>
                    <a:pt x="19" y="43"/>
                  </a:lnTo>
                  <a:lnTo>
                    <a:pt x="28" y="29"/>
                  </a:lnTo>
                  <a:lnTo>
                    <a:pt x="43" y="14"/>
                  </a:lnTo>
                  <a:lnTo>
                    <a:pt x="62" y="9"/>
                  </a:lnTo>
                  <a:lnTo>
                    <a:pt x="77" y="5"/>
                  </a:lnTo>
                  <a:lnTo>
                    <a:pt x="101" y="0"/>
                  </a:lnTo>
                  <a:lnTo>
                    <a:pt x="115" y="0"/>
                  </a:lnTo>
                  <a:lnTo>
                    <a:pt x="130" y="5"/>
                  </a:lnTo>
                  <a:lnTo>
                    <a:pt x="139" y="9"/>
                  </a:lnTo>
                  <a:lnTo>
                    <a:pt x="158" y="14"/>
                  </a:lnTo>
                  <a:lnTo>
                    <a:pt x="168" y="19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7" y="19"/>
                  </a:lnTo>
                  <a:lnTo>
                    <a:pt x="192" y="14"/>
                  </a:lnTo>
                  <a:lnTo>
                    <a:pt x="197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10018" y="1645"/>
              <a:ext cx="264" cy="223"/>
            </a:xfrm>
            <a:custGeom>
              <a:avLst/>
              <a:gdLst>
                <a:gd name="T0" fmla="*/ 120 w 356"/>
                <a:gd name="T1" fmla="*/ 265 h 318"/>
                <a:gd name="T2" fmla="*/ 125 w 356"/>
                <a:gd name="T3" fmla="*/ 294 h 318"/>
                <a:gd name="T4" fmla="*/ 135 w 356"/>
                <a:gd name="T5" fmla="*/ 304 h 318"/>
                <a:gd name="T6" fmla="*/ 154 w 356"/>
                <a:gd name="T7" fmla="*/ 308 h 318"/>
                <a:gd name="T8" fmla="*/ 163 w 356"/>
                <a:gd name="T9" fmla="*/ 318 h 318"/>
                <a:gd name="T10" fmla="*/ 0 w 356"/>
                <a:gd name="T11" fmla="*/ 308 h 318"/>
                <a:gd name="T12" fmla="*/ 24 w 356"/>
                <a:gd name="T13" fmla="*/ 308 h 318"/>
                <a:gd name="T14" fmla="*/ 38 w 356"/>
                <a:gd name="T15" fmla="*/ 299 h 318"/>
                <a:gd name="T16" fmla="*/ 43 w 356"/>
                <a:gd name="T17" fmla="*/ 284 h 318"/>
                <a:gd name="T18" fmla="*/ 43 w 356"/>
                <a:gd name="T19" fmla="*/ 53 h 318"/>
                <a:gd name="T20" fmla="*/ 43 w 356"/>
                <a:gd name="T21" fmla="*/ 24 h 318"/>
                <a:gd name="T22" fmla="*/ 29 w 356"/>
                <a:gd name="T23" fmla="*/ 15 h 318"/>
                <a:gd name="T24" fmla="*/ 9 w 356"/>
                <a:gd name="T25" fmla="*/ 10 h 318"/>
                <a:gd name="T26" fmla="*/ 0 w 356"/>
                <a:gd name="T27" fmla="*/ 0 h 318"/>
                <a:gd name="T28" fmla="*/ 163 w 356"/>
                <a:gd name="T29" fmla="*/ 10 h 318"/>
                <a:gd name="T30" fmla="*/ 144 w 356"/>
                <a:gd name="T31" fmla="*/ 10 h 318"/>
                <a:gd name="T32" fmla="*/ 125 w 356"/>
                <a:gd name="T33" fmla="*/ 20 h 318"/>
                <a:gd name="T34" fmla="*/ 120 w 356"/>
                <a:gd name="T35" fmla="*/ 34 h 318"/>
                <a:gd name="T36" fmla="*/ 120 w 356"/>
                <a:gd name="T37" fmla="*/ 145 h 318"/>
                <a:gd name="T38" fmla="*/ 231 w 356"/>
                <a:gd name="T39" fmla="*/ 53 h 318"/>
                <a:gd name="T40" fmla="*/ 231 w 356"/>
                <a:gd name="T41" fmla="*/ 24 h 318"/>
                <a:gd name="T42" fmla="*/ 221 w 356"/>
                <a:gd name="T43" fmla="*/ 15 h 318"/>
                <a:gd name="T44" fmla="*/ 197 w 356"/>
                <a:gd name="T45" fmla="*/ 10 h 318"/>
                <a:gd name="T46" fmla="*/ 187 w 356"/>
                <a:gd name="T47" fmla="*/ 0 h 318"/>
                <a:gd name="T48" fmla="*/ 356 w 356"/>
                <a:gd name="T49" fmla="*/ 10 h 318"/>
                <a:gd name="T50" fmla="*/ 332 w 356"/>
                <a:gd name="T51" fmla="*/ 10 h 318"/>
                <a:gd name="T52" fmla="*/ 317 w 356"/>
                <a:gd name="T53" fmla="*/ 20 h 318"/>
                <a:gd name="T54" fmla="*/ 308 w 356"/>
                <a:gd name="T55" fmla="*/ 34 h 318"/>
                <a:gd name="T56" fmla="*/ 308 w 356"/>
                <a:gd name="T57" fmla="*/ 265 h 318"/>
                <a:gd name="T58" fmla="*/ 313 w 356"/>
                <a:gd name="T59" fmla="*/ 294 h 318"/>
                <a:gd name="T60" fmla="*/ 322 w 356"/>
                <a:gd name="T61" fmla="*/ 304 h 318"/>
                <a:gd name="T62" fmla="*/ 342 w 356"/>
                <a:gd name="T63" fmla="*/ 308 h 318"/>
                <a:gd name="T64" fmla="*/ 356 w 356"/>
                <a:gd name="T65" fmla="*/ 318 h 318"/>
                <a:gd name="T66" fmla="*/ 187 w 356"/>
                <a:gd name="T67" fmla="*/ 308 h 318"/>
                <a:gd name="T68" fmla="*/ 212 w 356"/>
                <a:gd name="T69" fmla="*/ 308 h 318"/>
                <a:gd name="T70" fmla="*/ 226 w 356"/>
                <a:gd name="T71" fmla="*/ 299 h 318"/>
                <a:gd name="T72" fmla="*/ 231 w 356"/>
                <a:gd name="T73" fmla="*/ 284 h 318"/>
                <a:gd name="T74" fmla="*/ 231 w 356"/>
                <a:gd name="T75" fmla="*/ 1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6" h="318">
                  <a:moveTo>
                    <a:pt x="120" y="164"/>
                  </a:moveTo>
                  <a:lnTo>
                    <a:pt x="120" y="265"/>
                  </a:lnTo>
                  <a:lnTo>
                    <a:pt x="120" y="284"/>
                  </a:lnTo>
                  <a:lnTo>
                    <a:pt x="125" y="294"/>
                  </a:lnTo>
                  <a:lnTo>
                    <a:pt x="125" y="299"/>
                  </a:lnTo>
                  <a:lnTo>
                    <a:pt x="135" y="304"/>
                  </a:lnTo>
                  <a:lnTo>
                    <a:pt x="144" y="308"/>
                  </a:lnTo>
                  <a:lnTo>
                    <a:pt x="154" y="308"/>
                  </a:lnTo>
                  <a:lnTo>
                    <a:pt x="163" y="308"/>
                  </a:lnTo>
                  <a:lnTo>
                    <a:pt x="163" y="318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9" y="308"/>
                  </a:lnTo>
                  <a:lnTo>
                    <a:pt x="24" y="308"/>
                  </a:lnTo>
                  <a:lnTo>
                    <a:pt x="33" y="304"/>
                  </a:lnTo>
                  <a:lnTo>
                    <a:pt x="38" y="299"/>
                  </a:lnTo>
                  <a:lnTo>
                    <a:pt x="43" y="294"/>
                  </a:lnTo>
                  <a:lnTo>
                    <a:pt x="43" y="284"/>
                  </a:lnTo>
                  <a:lnTo>
                    <a:pt x="43" y="265"/>
                  </a:lnTo>
                  <a:lnTo>
                    <a:pt x="43" y="53"/>
                  </a:lnTo>
                  <a:lnTo>
                    <a:pt x="43" y="34"/>
                  </a:lnTo>
                  <a:lnTo>
                    <a:pt x="43" y="24"/>
                  </a:lnTo>
                  <a:lnTo>
                    <a:pt x="38" y="20"/>
                  </a:lnTo>
                  <a:lnTo>
                    <a:pt x="29" y="15"/>
                  </a:lnTo>
                  <a:lnTo>
                    <a:pt x="19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3" y="10"/>
                  </a:lnTo>
                  <a:lnTo>
                    <a:pt x="154" y="10"/>
                  </a:lnTo>
                  <a:lnTo>
                    <a:pt x="144" y="10"/>
                  </a:lnTo>
                  <a:lnTo>
                    <a:pt x="135" y="15"/>
                  </a:lnTo>
                  <a:lnTo>
                    <a:pt x="125" y="20"/>
                  </a:lnTo>
                  <a:lnTo>
                    <a:pt x="125" y="24"/>
                  </a:lnTo>
                  <a:lnTo>
                    <a:pt x="120" y="34"/>
                  </a:lnTo>
                  <a:lnTo>
                    <a:pt x="120" y="53"/>
                  </a:lnTo>
                  <a:lnTo>
                    <a:pt x="120" y="145"/>
                  </a:lnTo>
                  <a:lnTo>
                    <a:pt x="231" y="145"/>
                  </a:lnTo>
                  <a:lnTo>
                    <a:pt x="231" y="53"/>
                  </a:lnTo>
                  <a:lnTo>
                    <a:pt x="231" y="34"/>
                  </a:lnTo>
                  <a:lnTo>
                    <a:pt x="231" y="24"/>
                  </a:lnTo>
                  <a:lnTo>
                    <a:pt x="226" y="20"/>
                  </a:lnTo>
                  <a:lnTo>
                    <a:pt x="221" y="15"/>
                  </a:lnTo>
                  <a:lnTo>
                    <a:pt x="212" y="10"/>
                  </a:lnTo>
                  <a:lnTo>
                    <a:pt x="197" y="10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356" y="0"/>
                  </a:lnTo>
                  <a:lnTo>
                    <a:pt x="356" y="10"/>
                  </a:lnTo>
                  <a:lnTo>
                    <a:pt x="342" y="10"/>
                  </a:lnTo>
                  <a:lnTo>
                    <a:pt x="332" y="10"/>
                  </a:lnTo>
                  <a:lnTo>
                    <a:pt x="322" y="15"/>
                  </a:lnTo>
                  <a:lnTo>
                    <a:pt x="317" y="20"/>
                  </a:lnTo>
                  <a:lnTo>
                    <a:pt x="313" y="24"/>
                  </a:lnTo>
                  <a:lnTo>
                    <a:pt x="308" y="34"/>
                  </a:lnTo>
                  <a:lnTo>
                    <a:pt x="308" y="53"/>
                  </a:lnTo>
                  <a:lnTo>
                    <a:pt x="308" y="265"/>
                  </a:lnTo>
                  <a:lnTo>
                    <a:pt x="308" y="284"/>
                  </a:lnTo>
                  <a:lnTo>
                    <a:pt x="313" y="294"/>
                  </a:lnTo>
                  <a:lnTo>
                    <a:pt x="317" y="299"/>
                  </a:lnTo>
                  <a:lnTo>
                    <a:pt x="322" y="304"/>
                  </a:lnTo>
                  <a:lnTo>
                    <a:pt x="332" y="308"/>
                  </a:lnTo>
                  <a:lnTo>
                    <a:pt x="342" y="308"/>
                  </a:lnTo>
                  <a:lnTo>
                    <a:pt x="356" y="308"/>
                  </a:lnTo>
                  <a:lnTo>
                    <a:pt x="356" y="318"/>
                  </a:lnTo>
                  <a:lnTo>
                    <a:pt x="187" y="318"/>
                  </a:lnTo>
                  <a:lnTo>
                    <a:pt x="187" y="308"/>
                  </a:lnTo>
                  <a:lnTo>
                    <a:pt x="197" y="308"/>
                  </a:lnTo>
                  <a:lnTo>
                    <a:pt x="212" y="308"/>
                  </a:lnTo>
                  <a:lnTo>
                    <a:pt x="221" y="304"/>
                  </a:lnTo>
                  <a:lnTo>
                    <a:pt x="226" y="299"/>
                  </a:lnTo>
                  <a:lnTo>
                    <a:pt x="231" y="294"/>
                  </a:lnTo>
                  <a:lnTo>
                    <a:pt x="231" y="284"/>
                  </a:lnTo>
                  <a:lnTo>
                    <a:pt x="231" y="265"/>
                  </a:lnTo>
                  <a:lnTo>
                    <a:pt x="231" y="164"/>
                  </a:lnTo>
                  <a:lnTo>
                    <a:pt x="120" y="16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0307" y="1638"/>
              <a:ext cx="163" cy="237"/>
            </a:xfrm>
            <a:custGeom>
              <a:avLst/>
              <a:gdLst>
                <a:gd name="T0" fmla="*/ 202 w 221"/>
                <a:gd name="T1" fmla="*/ 106 h 337"/>
                <a:gd name="T2" fmla="*/ 187 w 221"/>
                <a:gd name="T3" fmla="*/ 86 h 337"/>
                <a:gd name="T4" fmla="*/ 168 w 221"/>
                <a:gd name="T5" fmla="*/ 58 h 337"/>
                <a:gd name="T6" fmla="*/ 144 w 221"/>
                <a:gd name="T7" fmla="*/ 33 h 337"/>
                <a:gd name="T8" fmla="*/ 115 w 221"/>
                <a:gd name="T9" fmla="*/ 19 h 337"/>
                <a:gd name="T10" fmla="*/ 77 w 221"/>
                <a:gd name="T11" fmla="*/ 24 h 337"/>
                <a:gd name="T12" fmla="*/ 53 w 221"/>
                <a:gd name="T13" fmla="*/ 43 h 337"/>
                <a:gd name="T14" fmla="*/ 48 w 221"/>
                <a:gd name="T15" fmla="*/ 72 h 337"/>
                <a:gd name="T16" fmla="*/ 62 w 221"/>
                <a:gd name="T17" fmla="*/ 91 h 337"/>
                <a:gd name="T18" fmla="*/ 96 w 221"/>
                <a:gd name="T19" fmla="*/ 110 h 337"/>
                <a:gd name="T20" fmla="*/ 173 w 221"/>
                <a:gd name="T21" fmla="*/ 154 h 337"/>
                <a:gd name="T22" fmla="*/ 211 w 221"/>
                <a:gd name="T23" fmla="*/ 192 h 337"/>
                <a:gd name="T24" fmla="*/ 221 w 221"/>
                <a:gd name="T25" fmla="*/ 221 h 337"/>
                <a:gd name="T26" fmla="*/ 221 w 221"/>
                <a:gd name="T27" fmla="*/ 255 h 337"/>
                <a:gd name="T28" fmla="*/ 202 w 221"/>
                <a:gd name="T29" fmla="*/ 289 h 337"/>
                <a:gd name="T30" fmla="*/ 173 w 221"/>
                <a:gd name="T31" fmla="*/ 317 h 337"/>
                <a:gd name="T32" fmla="*/ 134 w 221"/>
                <a:gd name="T33" fmla="*/ 332 h 337"/>
                <a:gd name="T34" fmla="*/ 96 w 221"/>
                <a:gd name="T35" fmla="*/ 332 h 337"/>
                <a:gd name="T36" fmla="*/ 67 w 221"/>
                <a:gd name="T37" fmla="*/ 327 h 337"/>
                <a:gd name="T38" fmla="*/ 38 w 221"/>
                <a:gd name="T39" fmla="*/ 317 h 337"/>
                <a:gd name="T40" fmla="*/ 24 w 221"/>
                <a:gd name="T41" fmla="*/ 317 h 337"/>
                <a:gd name="T42" fmla="*/ 9 w 221"/>
                <a:gd name="T43" fmla="*/ 327 h 337"/>
                <a:gd name="T44" fmla="*/ 0 w 221"/>
                <a:gd name="T45" fmla="*/ 332 h 337"/>
                <a:gd name="T46" fmla="*/ 4 w 221"/>
                <a:gd name="T47" fmla="*/ 212 h 337"/>
                <a:gd name="T48" fmla="*/ 24 w 221"/>
                <a:gd name="T49" fmla="*/ 260 h 337"/>
                <a:gd name="T50" fmla="*/ 48 w 221"/>
                <a:gd name="T51" fmla="*/ 293 h 337"/>
                <a:gd name="T52" fmla="*/ 77 w 221"/>
                <a:gd name="T53" fmla="*/ 313 h 337"/>
                <a:gd name="T54" fmla="*/ 110 w 221"/>
                <a:gd name="T55" fmla="*/ 317 h 337"/>
                <a:gd name="T56" fmla="*/ 154 w 221"/>
                <a:gd name="T57" fmla="*/ 303 h 337"/>
                <a:gd name="T58" fmla="*/ 168 w 221"/>
                <a:gd name="T59" fmla="*/ 269 h 337"/>
                <a:gd name="T60" fmla="*/ 163 w 221"/>
                <a:gd name="T61" fmla="*/ 250 h 337"/>
                <a:gd name="T62" fmla="*/ 144 w 221"/>
                <a:gd name="T63" fmla="*/ 226 h 337"/>
                <a:gd name="T64" fmla="*/ 101 w 221"/>
                <a:gd name="T65" fmla="*/ 202 h 337"/>
                <a:gd name="T66" fmla="*/ 38 w 221"/>
                <a:gd name="T67" fmla="*/ 168 h 337"/>
                <a:gd name="T68" fmla="*/ 9 w 221"/>
                <a:gd name="T69" fmla="*/ 135 h 337"/>
                <a:gd name="T70" fmla="*/ 0 w 221"/>
                <a:gd name="T71" fmla="*/ 91 h 337"/>
                <a:gd name="T72" fmla="*/ 4 w 221"/>
                <a:gd name="T73" fmla="*/ 58 h 337"/>
                <a:gd name="T74" fmla="*/ 24 w 221"/>
                <a:gd name="T75" fmla="*/ 29 h 337"/>
                <a:gd name="T76" fmla="*/ 57 w 221"/>
                <a:gd name="T77" fmla="*/ 9 h 337"/>
                <a:gd name="T78" fmla="*/ 96 w 221"/>
                <a:gd name="T79" fmla="*/ 0 h 337"/>
                <a:gd name="T80" fmla="*/ 125 w 221"/>
                <a:gd name="T81" fmla="*/ 5 h 337"/>
                <a:gd name="T82" fmla="*/ 154 w 221"/>
                <a:gd name="T83" fmla="*/ 14 h 337"/>
                <a:gd name="T84" fmla="*/ 178 w 221"/>
                <a:gd name="T85" fmla="*/ 24 h 337"/>
                <a:gd name="T86" fmla="*/ 183 w 221"/>
                <a:gd name="T87" fmla="*/ 19 h 337"/>
                <a:gd name="T88" fmla="*/ 192 w 221"/>
                <a:gd name="T8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337">
                  <a:moveTo>
                    <a:pt x="197" y="0"/>
                  </a:moveTo>
                  <a:lnTo>
                    <a:pt x="202" y="106"/>
                  </a:lnTo>
                  <a:lnTo>
                    <a:pt x="192" y="106"/>
                  </a:lnTo>
                  <a:lnTo>
                    <a:pt x="187" y="86"/>
                  </a:lnTo>
                  <a:lnTo>
                    <a:pt x="178" y="72"/>
                  </a:lnTo>
                  <a:lnTo>
                    <a:pt x="168" y="58"/>
                  </a:lnTo>
                  <a:lnTo>
                    <a:pt x="159" y="43"/>
                  </a:lnTo>
                  <a:lnTo>
                    <a:pt x="144" y="33"/>
                  </a:lnTo>
                  <a:lnTo>
                    <a:pt x="130" y="24"/>
                  </a:lnTo>
                  <a:lnTo>
                    <a:pt x="115" y="19"/>
                  </a:lnTo>
                  <a:lnTo>
                    <a:pt x="101" y="19"/>
                  </a:lnTo>
                  <a:lnTo>
                    <a:pt x="77" y="24"/>
                  </a:lnTo>
                  <a:lnTo>
                    <a:pt x="62" y="33"/>
                  </a:lnTo>
                  <a:lnTo>
                    <a:pt x="53" y="43"/>
                  </a:lnTo>
                  <a:lnTo>
                    <a:pt x="48" y="62"/>
                  </a:lnTo>
                  <a:lnTo>
                    <a:pt x="48" y="72"/>
                  </a:lnTo>
                  <a:lnTo>
                    <a:pt x="53" y="82"/>
                  </a:lnTo>
                  <a:lnTo>
                    <a:pt x="62" y="91"/>
                  </a:lnTo>
                  <a:lnTo>
                    <a:pt x="77" y="101"/>
                  </a:lnTo>
                  <a:lnTo>
                    <a:pt x="96" y="110"/>
                  </a:lnTo>
                  <a:lnTo>
                    <a:pt x="125" y="130"/>
                  </a:lnTo>
                  <a:lnTo>
                    <a:pt x="173" y="154"/>
                  </a:lnTo>
                  <a:lnTo>
                    <a:pt x="202" y="183"/>
                  </a:lnTo>
                  <a:lnTo>
                    <a:pt x="211" y="192"/>
                  </a:lnTo>
                  <a:lnTo>
                    <a:pt x="216" y="207"/>
                  </a:lnTo>
                  <a:lnTo>
                    <a:pt x="221" y="221"/>
                  </a:lnTo>
                  <a:lnTo>
                    <a:pt x="221" y="236"/>
                  </a:lnTo>
                  <a:lnTo>
                    <a:pt x="221" y="255"/>
                  </a:lnTo>
                  <a:lnTo>
                    <a:pt x="211" y="274"/>
                  </a:lnTo>
                  <a:lnTo>
                    <a:pt x="202" y="289"/>
                  </a:lnTo>
                  <a:lnTo>
                    <a:pt x="192" y="308"/>
                  </a:lnTo>
                  <a:lnTo>
                    <a:pt x="173" y="317"/>
                  </a:lnTo>
                  <a:lnTo>
                    <a:pt x="154" y="327"/>
                  </a:lnTo>
                  <a:lnTo>
                    <a:pt x="134" y="332"/>
                  </a:lnTo>
                  <a:lnTo>
                    <a:pt x="110" y="337"/>
                  </a:lnTo>
                  <a:lnTo>
                    <a:pt x="96" y="332"/>
                  </a:lnTo>
                  <a:lnTo>
                    <a:pt x="82" y="332"/>
                  </a:lnTo>
                  <a:lnTo>
                    <a:pt x="67" y="327"/>
                  </a:lnTo>
                  <a:lnTo>
                    <a:pt x="48" y="317"/>
                  </a:lnTo>
                  <a:lnTo>
                    <a:pt x="38" y="317"/>
                  </a:lnTo>
                  <a:lnTo>
                    <a:pt x="29" y="317"/>
                  </a:lnTo>
                  <a:lnTo>
                    <a:pt x="24" y="317"/>
                  </a:lnTo>
                  <a:lnTo>
                    <a:pt x="19" y="317"/>
                  </a:lnTo>
                  <a:lnTo>
                    <a:pt x="9" y="327"/>
                  </a:lnTo>
                  <a:lnTo>
                    <a:pt x="4" y="332"/>
                  </a:lnTo>
                  <a:lnTo>
                    <a:pt x="0" y="332"/>
                  </a:lnTo>
                  <a:lnTo>
                    <a:pt x="0" y="212"/>
                  </a:lnTo>
                  <a:lnTo>
                    <a:pt x="4" y="212"/>
                  </a:lnTo>
                  <a:lnTo>
                    <a:pt x="14" y="236"/>
                  </a:lnTo>
                  <a:lnTo>
                    <a:pt x="24" y="260"/>
                  </a:lnTo>
                  <a:lnTo>
                    <a:pt x="33" y="274"/>
                  </a:lnTo>
                  <a:lnTo>
                    <a:pt x="48" y="293"/>
                  </a:lnTo>
                  <a:lnTo>
                    <a:pt x="62" y="303"/>
                  </a:lnTo>
                  <a:lnTo>
                    <a:pt x="77" y="313"/>
                  </a:lnTo>
                  <a:lnTo>
                    <a:pt x="91" y="317"/>
                  </a:lnTo>
                  <a:lnTo>
                    <a:pt x="110" y="317"/>
                  </a:lnTo>
                  <a:lnTo>
                    <a:pt x="134" y="313"/>
                  </a:lnTo>
                  <a:lnTo>
                    <a:pt x="154" y="303"/>
                  </a:lnTo>
                  <a:lnTo>
                    <a:pt x="163" y="289"/>
                  </a:lnTo>
                  <a:lnTo>
                    <a:pt x="168" y="269"/>
                  </a:lnTo>
                  <a:lnTo>
                    <a:pt x="163" y="260"/>
                  </a:lnTo>
                  <a:lnTo>
                    <a:pt x="163" y="250"/>
                  </a:lnTo>
                  <a:lnTo>
                    <a:pt x="154" y="236"/>
                  </a:lnTo>
                  <a:lnTo>
                    <a:pt x="144" y="226"/>
                  </a:lnTo>
                  <a:lnTo>
                    <a:pt x="125" y="216"/>
                  </a:lnTo>
                  <a:lnTo>
                    <a:pt x="101" y="202"/>
                  </a:lnTo>
                  <a:lnTo>
                    <a:pt x="62" y="183"/>
                  </a:lnTo>
                  <a:lnTo>
                    <a:pt x="38" y="168"/>
                  </a:lnTo>
                  <a:lnTo>
                    <a:pt x="19" y="149"/>
                  </a:lnTo>
                  <a:lnTo>
                    <a:pt x="9" y="135"/>
                  </a:lnTo>
                  <a:lnTo>
                    <a:pt x="0" y="115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8"/>
                  </a:lnTo>
                  <a:lnTo>
                    <a:pt x="14" y="43"/>
                  </a:lnTo>
                  <a:lnTo>
                    <a:pt x="24" y="29"/>
                  </a:lnTo>
                  <a:lnTo>
                    <a:pt x="43" y="14"/>
                  </a:lnTo>
                  <a:lnTo>
                    <a:pt x="57" y="9"/>
                  </a:lnTo>
                  <a:lnTo>
                    <a:pt x="77" y="5"/>
                  </a:lnTo>
                  <a:lnTo>
                    <a:pt x="96" y="0"/>
                  </a:lnTo>
                  <a:lnTo>
                    <a:pt x="110" y="0"/>
                  </a:lnTo>
                  <a:lnTo>
                    <a:pt x="125" y="5"/>
                  </a:lnTo>
                  <a:lnTo>
                    <a:pt x="139" y="9"/>
                  </a:lnTo>
                  <a:lnTo>
                    <a:pt x="154" y="14"/>
                  </a:lnTo>
                  <a:lnTo>
                    <a:pt x="168" y="19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3" y="19"/>
                  </a:lnTo>
                  <a:lnTo>
                    <a:pt x="187" y="14"/>
                  </a:lnTo>
                  <a:lnTo>
                    <a:pt x="192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039339" y="6071845"/>
            <a:ext cx="1566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F</a:t>
            </a:r>
            <a:r>
              <a:rPr lang="en-US" sz="1400" b="1" dirty="0" smtClean="0"/>
              <a:t>oundation for 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S</a:t>
            </a:r>
            <a:r>
              <a:rPr lang="en-US" sz="1400" b="1" dirty="0" smtClean="0"/>
              <a:t>trengthening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H</a:t>
            </a:r>
            <a:r>
              <a:rPr lang="en-US" sz="1400" b="1" dirty="0" smtClean="0"/>
              <a:t>uman </a:t>
            </a:r>
            <a:r>
              <a:rPr lang="en-US" sz="1400" b="1" dirty="0" smtClean="0">
                <a:solidFill>
                  <a:srgbClr val="FF0000"/>
                </a:solidFill>
              </a:rPr>
              <a:t>S</a:t>
            </a:r>
            <a:r>
              <a:rPr lang="en-US" sz="1400" b="1" dirty="0" smtClean="0"/>
              <a:t>kill</a:t>
            </a:r>
            <a:endParaRPr lang="en-US" sz="1400" b="1" dirty="0"/>
          </a:p>
        </p:txBody>
      </p:sp>
      <p:pic>
        <p:nvPicPr>
          <p:cNvPr id="24" name="Picture 23" descr="final logo blue and orange l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09" y="6228720"/>
            <a:ext cx="1819275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635359" cy="80976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Objectives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94" y="1754873"/>
            <a:ext cx="9025033" cy="385435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Share and teaching among ourselves of the activities introduced and incorporating the initiatives that identified by the partner countries.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Getting feedback from the participants to develop and expanding the services lineup.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38" y="977432"/>
            <a:ext cx="8596668" cy="6732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Activities identified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92" y="1971226"/>
            <a:ext cx="6078308" cy="48249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Delivering an awareness and building capacity of the stakeholders through organizing National workshop.</a:t>
            </a:r>
          </a:p>
          <a:p>
            <a:pPr marL="0" indent="0">
              <a:buNone/>
            </a:pPr>
            <a:endParaRPr lang="en-US" sz="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Making </a:t>
            </a:r>
            <a:r>
              <a:rPr lang="en-US" sz="2000" b="1" dirty="0">
                <a:solidFill>
                  <a:srgbClr val="002060"/>
                </a:solidFill>
              </a:rPr>
              <a:t>Short videos with policy makers </a:t>
            </a:r>
            <a:r>
              <a:rPr lang="en-US" sz="2000" b="1" dirty="0" smtClean="0">
                <a:solidFill>
                  <a:srgbClr val="002060"/>
                </a:solidFill>
              </a:rPr>
              <a:t>and stakeholders </a:t>
            </a:r>
            <a:r>
              <a:rPr lang="en-US" sz="2000" b="1" dirty="0">
                <a:solidFill>
                  <a:srgbClr val="002060"/>
                </a:solidFill>
              </a:rPr>
              <a:t>on their role and responsibilities of </a:t>
            </a:r>
            <a:r>
              <a:rPr lang="en-US" sz="2000" b="1" dirty="0" smtClean="0">
                <a:solidFill>
                  <a:srgbClr val="002060"/>
                </a:solidFill>
              </a:rPr>
              <a:t>utilizing the online resources.</a:t>
            </a:r>
          </a:p>
          <a:p>
            <a:pPr marL="0" indent="0"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20" y="656929"/>
            <a:ext cx="4415806" cy="2483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77" y="3839261"/>
            <a:ext cx="4617491" cy="2597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60" y="4503086"/>
            <a:ext cx="1527876" cy="2303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1877" y="4350827"/>
            <a:ext cx="1746940" cy="2424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334" y="272955"/>
            <a:ext cx="1356182" cy="383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1799" y="3605906"/>
            <a:ext cx="10213580" cy="2767598"/>
            <a:chOff x="663685" y="3524019"/>
            <a:chExt cx="9967916" cy="2631129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9814032"/>
                </p:ext>
              </p:extLst>
            </p:nvPr>
          </p:nvGraphicFramePr>
          <p:xfrm>
            <a:off x="663685" y="3524019"/>
            <a:ext cx="1751969" cy="2631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Document" r:id="rId4" imgW="7313038" imgH="9943506" progId="Word.Document.12">
                    <p:embed/>
                  </p:oleObj>
                </mc:Choice>
                <mc:Fallback>
                  <p:oleObj name="Document" r:id="rId4" imgW="7313038" imgH="994350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3685" y="3524019"/>
                          <a:ext cx="1751969" cy="2631128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3618256"/>
                </p:ext>
              </p:extLst>
            </p:nvPr>
          </p:nvGraphicFramePr>
          <p:xfrm>
            <a:off x="2623260" y="3524019"/>
            <a:ext cx="1825909" cy="2631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Document" r:id="rId7" imgW="7322407" imgH="9555816" progId="Word.Document.12">
                    <p:embed/>
                  </p:oleObj>
                </mc:Choice>
                <mc:Fallback>
                  <p:oleObj name="Document" r:id="rId7" imgW="7322407" imgH="95558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3260" y="3524019"/>
                          <a:ext cx="1825909" cy="2631128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884034"/>
                </p:ext>
              </p:extLst>
            </p:nvPr>
          </p:nvGraphicFramePr>
          <p:xfrm>
            <a:off x="4668843" y="3524019"/>
            <a:ext cx="1845159" cy="2631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Document" r:id="rId10" imgW="7322407" imgH="9555816" progId="Word.Document.12">
                    <p:embed/>
                  </p:oleObj>
                </mc:Choice>
                <mc:Fallback>
                  <p:oleObj name="Document" r:id="rId10" imgW="7322407" imgH="95558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68843" y="3524019"/>
                          <a:ext cx="1845159" cy="2631128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291805"/>
                </p:ext>
              </p:extLst>
            </p:nvPr>
          </p:nvGraphicFramePr>
          <p:xfrm>
            <a:off x="6733676" y="3524020"/>
            <a:ext cx="1823467" cy="2631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Document" r:id="rId13" imgW="7322407" imgH="9555816" progId="Word.Document.12">
                    <p:embed/>
                  </p:oleObj>
                </mc:Choice>
                <mc:Fallback>
                  <p:oleObj name="Document" r:id="rId13" imgW="7322407" imgH="95558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733676" y="3524020"/>
                          <a:ext cx="1823467" cy="2631128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342606"/>
                </p:ext>
              </p:extLst>
            </p:nvPr>
          </p:nvGraphicFramePr>
          <p:xfrm>
            <a:off x="8799819" y="3524020"/>
            <a:ext cx="1831782" cy="2631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Document" r:id="rId16" imgW="7322407" imgH="9555816" progId="Word.Document.12">
                    <p:embed/>
                  </p:oleObj>
                </mc:Choice>
                <mc:Fallback>
                  <p:oleObj name="Document" r:id="rId16" imgW="7322407" imgH="95558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799819" y="3524020"/>
                          <a:ext cx="1831782" cy="2631128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itle 1"/>
          <p:cNvSpPr txBox="1">
            <a:spLocks/>
          </p:cNvSpPr>
          <p:nvPr/>
        </p:nvSpPr>
        <p:spPr>
          <a:xfrm>
            <a:off x="202713" y="2069910"/>
            <a:ext cx="9432606" cy="9053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Organizing stakeholder workshop for developing Training Modules </a:t>
            </a:r>
            <a:r>
              <a:rPr lang="en-US" sz="2400" b="1" dirty="0">
                <a:solidFill>
                  <a:srgbClr val="002060"/>
                </a:solidFill>
              </a:rPr>
              <a:t>(trilingual – English, Sinhala and Tamil)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713" y="1023740"/>
            <a:ext cx="7908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   Compiling </a:t>
            </a:r>
            <a:r>
              <a:rPr lang="en-US" sz="2400" b="1" dirty="0">
                <a:solidFill>
                  <a:srgbClr val="002060"/>
                </a:solidFill>
              </a:rPr>
              <a:t>policy analysis available within the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  institutions </a:t>
            </a:r>
            <a:r>
              <a:rPr lang="en-US" sz="2400" b="1" dirty="0">
                <a:solidFill>
                  <a:srgbClr val="002060"/>
                </a:solidFill>
              </a:rPr>
              <a:t>both private and public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334" y="272955"/>
            <a:ext cx="1356182" cy="383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46" y="1109712"/>
            <a:ext cx="10923263" cy="388077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Free of Charge Vocational Trainings form </a:t>
            </a:r>
            <a:r>
              <a:rPr lang="en-US" sz="2000" b="1" dirty="0" smtClean="0">
                <a:solidFill>
                  <a:srgbClr val="002060"/>
                </a:solidFill>
              </a:rPr>
              <a:t>Government.</a:t>
            </a:r>
          </a:p>
          <a:p>
            <a:r>
              <a:rPr lang="en-GB" sz="2000" b="1" i="1" dirty="0">
                <a:solidFill>
                  <a:srgbClr val="002060"/>
                </a:solidFill>
              </a:rPr>
              <a:t>Career Guidance &amp; Counselling </a:t>
            </a:r>
            <a:r>
              <a:rPr lang="en-GB" sz="2000" b="1" i="1" dirty="0" smtClean="0">
                <a:solidFill>
                  <a:srgbClr val="002060"/>
                </a:solidFill>
              </a:rPr>
              <a:t>system. (NYSC / TVEC / VTA / NITA)</a:t>
            </a:r>
          </a:p>
          <a:p>
            <a:r>
              <a:rPr lang="en-GB" sz="2000" b="1" i="1" dirty="0">
                <a:solidFill>
                  <a:srgbClr val="002060"/>
                </a:solidFill>
              </a:rPr>
              <a:t>Career path planning &amp; SYB (Start your business</a:t>
            </a:r>
            <a:r>
              <a:rPr lang="en-GB" sz="2000" b="1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National Vocational Qualification (NVQ’s</a:t>
            </a:r>
            <a:r>
              <a:rPr lang="en-US" sz="2000" b="1" dirty="0" smtClean="0">
                <a:solidFill>
                  <a:srgbClr val="002060"/>
                </a:solidFill>
              </a:rPr>
              <a:t>) Equivalent </a:t>
            </a:r>
            <a:r>
              <a:rPr lang="en-US" sz="2000" b="1" dirty="0">
                <a:solidFill>
                  <a:srgbClr val="002060"/>
                </a:solidFill>
              </a:rPr>
              <a:t>to G.C.E. O/L &amp; A/L in the same </a:t>
            </a:r>
            <a:r>
              <a:rPr lang="en-US" sz="2000" b="1" dirty="0" smtClean="0">
                <a:solidFill>
                  <a:srgbClr val="002060"/>
                </a:solidFill>
              </a:rPr>
              <a:t>field.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Government </a:t>
            </a:r>
            <a:r>
              <a:rPr lang="en-US" sz="2000" b="1" dirty="0" smtClean="0">
                <a:solidFill>
                  <a:srgbClr val="002060"/>
                </a:solidFill>
              </a:rPr>
              <a:t>oriented developmental services such as CGC. EDT, Private Public Job opportunities, Health &amp; wellbeing programs, women empowerment programs act,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TVET Provision for Vulnerable People seeks to address access issues related to TVET. </a:t>
            </a:r>
          </a:p>
          <a:p>
            <a:r>
              <a:rPr lang="en-GB" sz="2000" b="1" i="1" dirty="0">
                <a:solidFill>
                  <a:srgbClr val="002060"/>
                </a:solidFill>
              </a:rPr>
              <a:t>Youth Corps – </a:t>
            </a:r>
            <a:r>
              <a:rPr lang="en-GB" sz="2000" b="1" dirty="0">
                <a:solidFill>
                  <a:srgbClr val="002060"/>
                </a:solidFill>
              </a:rPr>
              <a:t>Preparing to face the new challenges in nation building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GB" sz="2000" b="1" i="1" dirty="0">
                <a:solidFill>
                  <a:srgbClr val="002060"/>
                </a:solidFill>
              </a:rPr>
              <a:t>Employment  creation - Public employment Service (PES) centres + e </a:t>
            </a:r>
            <a:r>
              <a:rPr lang="en-GB" sz="2000" b="1" i="1" dirty="0" smtClean="0">
                <a:solidFill>
                  <a:srgbClr val="002060"/>
                </a:solidFill>
              </a:rPr>
              <a:t>PES</a:t>
            </a:r>
          </a:p>
          <a:p>
            <a:r>
              <a:rPr lang="en-GB" sz="2000" b="1" i="1" dirty="0">
                <a:solidFill>
                  <a:srgbClr val="002060"/>
                </a:solidFill>
              </a:rPr>
              <a:t>Government and Private sector Internship/ Industrial training </a:t>
            </a:r>
            <a:r>
              <a:rPr lang="en-GB" sz="2000" b="1" i="1" dirty="0" smtClean="0">
                <a:solidFill>
                  <a:srgbClr val="002060"/>
                </a:solidFill>
              </a:rPr>
              <a:t>opportunities.</a:t>
            </a:r>
          </a:p>
          <a:p>
            <a:r>
              <a:rPr lang="en-GB" sz="2000" b="1" i="1" dirty="0">
                <a:solidFill>
                  <a:srgbClr val="002060"/>
                </a:solidFill>
              </a:rPr>
              <a:t>SRI LANKA SKILLS - </a:t>
            </a:r>
            <a:r>
              <a:rPr lang="en-GB" sz="2000" b="1" i="1" dirty="0" err="1">
                <a:solidFill>
                  <a:srgbClr val="002060"/>
                </a:solidFill>
              </a:rPr>
              <a:t>Ten+One</a:t>
            </a:r>
            <a:r>
              <a:rPr lang="en-GB" sz="2000" b="1" i="1" dirty="0">
                <a:solidFill>
                  <a:srgbClr val="002060"/>
                </a:solidFill>
              </a:rPr>
              <a:t> Program </a:t>
            </a:r>
            <a:endParaRPr lang="en-GB" sz="2000" b="1" i="1" dirty="0" smtClean="0">
              <a:solidFill>
                <a:srgbClr val="002060"/>
              </a:solidFill>
            </a:endParaRPr>
          </a:p>
          <a:p>
            <a:endParaRPr lang="en-GB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6517" y="268406"/>
            <a:ext cx="6665162" cy="6732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Developing 10 Good practices,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28182" cy="57775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</a:rPr>
              <a:t>Establishment of Youth I Centre</a:t>
            </a:r>
            <a:r>
              <a:rPr lang="en-US" sz="3100" b="1" dirty="0" smtClean="0">
                <a:solidFill>
                  <a:srgbClr val="002060"/>
                </a:solidFill>
              </a:rPr>
              <a:t>.</a:t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As a result of the Initiatives taken-up, We started Career guidance &amp; Counseling center in NYSC to extend career base services to the community.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00" y="3657601"/>
            <a:ext cx="4345042" cy="2895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80" y="1187355"/>
            <a:ext cx="4559710" cy="32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58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National launching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887635"/>
            <a:ext cx="6965412" cy="250694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</a:rPr>
              <a:t>Planned to be held on 4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dirty="0" smtClean="0">
                <a:solidFill>
                  <a:srgbClr val="002060"/>
                </a:solidFill>
              </a:rPr>
              <a:t> December 2017 with over 1500 youth across the country. Simultaneously , it will be organize a plenary dialog with five leading companies in Sri Lanka </a:t>
            </a:r>
            <a:r>
              <a:rPr lang="en-US" sz="2800" dirty="0" smtClean="0">
                <a:solidFill>
                  <a:srgbClr val="002060"/>
                </a:solidFill>
              </a:rPr>
              <a:t>Job </a:t>
            </a:r>
            <a:r>
              <a:rPr lang="en-US" sz="2800" dirty="0" smtClean="0">
                <a:solidFill>
                  <a:srgbClr val="002060"/>
                </a:solidFill>
              </a:rPr>
              <a:t>&amp; Educational exhibition cum </a:t>
            </a:r>
            <a:r>
              <a:rPr lang="en-US" sz="2800" dirty="0" smtClean="0">
                <a:solidFill>
                  <a:srgbClr val="002060"/>
                </a:solidFill>
              </a:rPr>
              <a:t>Fair.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</TotalTime>
  <Words>314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</vt:lpstr>
      <vt:lpstr>Document</vt:lpstr>
      <vt:lpstr>PowerPoint Presentation</vt:lpstr>
      <vt:lpstr>Objectives </vt:lpstr>
      <vt:lpstr>Activities identified</vt:lpstr>
      <vt:lpstr>PowerPoint Presentation</vt:lpstr>
      <vt:lpstr>Developing 10 Good practices,</vt:lpstr>
      <vt:lpstr>Establishment of Youth I Centre.  As a result of the Initiatives taken-up, We started Career guidance &amp; Counseling center in NYSC to extend career base services to the community. </vt:lpstr>
      <vt:lpstr>National launching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2016-11-08T00:41:30Z</dcterms:created>
  <dcterms:modified xsi:type="dcterms:W3CDTF">2017-11-19T01:33:41Z</dcterms:modified>
</cp:coreProperties>
</file>