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74" r:id="rId4"/>
    <p:sldId id="273" r:id="rId5"/>
    <p:sldId id="275" r:id="rId6"/>
    <p:sldId id="276" r:id="rId7"/>
    <p:sldId id="277" r:id="rId8"/>
    <p:sldId id="27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6"/>
  </p:normalViewPr>
  <p:slideViewPr>
    <p:cSldViewPr snapToGrid="0" snapToObjects="1">
      <p:cViewPr>
        <p:scale>
          <a:sx n="91" d="100"/>
          <a:sy n="91" d="100"/>
        </p:scale>
        <p:origin x="-10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21/11/2017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21/11/2017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21/11/2017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21/11/2017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21/11/2017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21/11/2017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21/11/2017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21/11/2017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21/11/2017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21/11/2017</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21/11/2017</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21/11/2017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sz="6600" dirty="0" smtClean="0"/>
              <a:t>The pan African          </a:t>
            </a:r>
            <a:r>
              <a:rPr lang="en-US" sz="6600" dirty="0" err="1" smtClean="0"/>
              <a:t>centre</a:t>
            </a:r>
            <a:r>
              <a:rPr lang="en-US" sz="6600" dirty="0" smtClean="0"/>
              <a:t> for social Development and accountability</a:t>
            </a:r>
            <a:br>
              <a:rPr lang="en-US" sz="6600" dirty="0" smtClean="0"/>
            </a:br>
            <a:r>
              <a:rPr lang="en-US" sz="6600" dirty="0" smtClean="0"/>
              <a:t> </a:t>
            </a:r>
            <a:r>
              <a:rPr lang="en-US" sz="2000" dirty="0" smtClean="0"/>
              <a:t>Fitsum </a:t>
            </a:r>
            <a:r>
              <a:rPr lang="en-US" sz="2000" dirty="0" err="1" smtClean="0"/>
              <a:t>lakew</a:t>
            </a:r>
            <a:r>
              <a:rPr lang="en-US" sz="6600" dirty="0" smtClean="0"/>
              <a:t/>
            </a:r>
            <a:br>
              <a:rPr lang="en-US" sz="6600" dirty="0" smtClean="0"/>
            </a:br>
            <a:endParaRPr lang="en-US" sz="6600" dirty="0"/>
          </a:p>
        </p:txBody>
      </p:sp>
      <p:pic>
        <p:nvPicPr>
          <p:cNvPr id="4" name="Picture 3"/>
          <p:cNvPicPr/>
          <p:nvPr/>
        </p:nvPicPr>
        <p:blipFill>
          <a:blip r:embed="rId2"/>
          <a:srcRect/>
          <a:stretch>
            <a:fillRect/>
          </a:stretch>
        </p:blipFill>
        <p:spPr bwMode="auto">
          <a:xfrm>
            <a:off x="6927760" y="1668162"/>
            <a:ext cx="3796771" cy="2357968"/>
          </a:xfrm>
          <a:prstGeom prst="rect">
            <a:avLst/>
          </a:prstGeom>
          <a:noFill/>
          <a:ln w="9525">
            <a:noFill/>
            <a:miter lim="800000"/>
            <a:headEnd/>
            <a:tailEnd/>
          </a:ln>
        </p:spPr>
      </p:pic>
    </p:spTree>
    <p:extLst>
      <p:ext uri="{BB962C8B-B14F-4D97-AF65-F5344CB8AC3E}">
        <p14:creationId xmlns:p14="http://schemas.microsoft.com/office/powerpoint/2010/main" val="880182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r>
              <a:rPr lang="mr-IN" dirty="0" smtClean="0"/>
              <a:t>…</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t>The PACSDA as a Pan African Non-State Organization operating Africa-wide through local partners applies a Social Enterprise business model. PACSDA offers technical assistance, policy advisory and project management support and services to its partners, which include governments, intergovernmental institutions, development partners and stakeholders in Africa and as well as conducts Advocacy, Capacity building, Partnership building amongst others on issues of Africa development within in a global policy making space. </a:t>
            </a:r>
          </a:p>
          <a:p>
            <a:pPr algn="just"/>
            <a:r>
              <a:rPr lang="en-US" dirty="0"/>
              <a:t>PACSDA also works with its partners to support Continental and regional intergovernmental institutions to engage young people and civil society at large in policy formulation, implementation, accountability; </a:t>
            </a:r>
          </a:p>
          <a:p>
            <a:pPr algn="just"/>
            <a:r>
              <a:rPr lang="en-US" dirty="0"/>
              <a:t>The vision of PACSDA is to be a Pan African Leading non-state, not-for- profit developmental agency that works to strengthen the evidence base, popular support, partnership, accountability and stakeholder buy-in necessary to ensure bold and courageous actions that delivers the demographic dividend and inclusive growth for Africa. </a:t>
            </a:r>
          </a:p>
          <a:p>
            <a:endParaRPr lang="en-US" dirty="0"/>
          </a:p>
        </p:txBody>
      </p:sp>
    </p:spTree>
    <p:extLst>
      <p:ext uri="{BB962C8B-B14F-4D97-AF65-F5344CB8AC3E}">
        <p14:creationId xmlns:p14="http://schemas.microsoft.com/office/powerpoint/2010/main" val="1778862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335" y="840259"/>
            <a:ext cx="10423913" cy="5331941"/>
          </a:xfrm>
        </p:spPr>
        <p:txBody>
          <a:bodyPr>
            <a:normAutofit/>
          </a:bodyPr>
          <a:lstStyle/>
          <a:p>
            <a:r>
              <a:rPr lang="en-US" dirty="0" smtClean="0"/>
              <a:t>Our engagement was through the following activities </a:t>
            </a:r>
          </a:p>
          <a:p>
            <a:pPr lvl="1"/>
            <a:r>
              <a:rPr lang="en-US" dirty="0" smtClean="0"/>
              <a:t>Capturing of good practices according to the clusters identified by ESCAP, ECA </a:t>
            </a:r>
            <a:r>
              <a:rPr lang="en-US" smtClean="0"/>
              <a:t>and ESCWA </a:t>
            </a:r>
            <a:endParaRPr lang="en-US" dirty="0" smtClean="0"/>
          </a:p>
          <a:p>
            <a:pPr lvl="1"/>
            <a:r>
              <a:rPr lang="en-US" dirty="0" smtClean="0"/>
              <a:t>Conducting key informant interview with policy makers, government officials and youth </a:t>
            </a:r>
          </a:p>
          <a:p>
            <a:pPr lvl="1"/>
            <a:r>
              <a:rPr lang="en-US" dirty="0" smtClean="0"/>
              <a:t>Producing of knowledge tools i.e. policy briefs and fact sheets </a:t>
            </a:r>
          </a:p>
          <a:p>
            <a:r>
              <a:rPr lang="en-US" dirty="0" smtClean="0"/>
              <a:t>About 21 initiatives  were identified from the observed 6 countries</a:t>
            </a:r>
          </a:p>
          <a:p>
            <a:r>
              <a:rPr lang="en-US" dirty="0" smtClean="0"/>
              <a:t>Based on the criteria set by PACSDA and the many feedback and observations, only 8 were selected as good practices </a:t>
            </a:r>
          </a:p>
          <a:p>
            <a:r>
              <a:rPr lang="en-US" dirty="0" smtClean="0"/>
              <a:t>The selected good practices fall under the following clusters </a:t>
            </a:r>
          </a:p>
          <a:p>
            <a:pPr lvl="1"/>
            <a:r>
              <a:rPr lang="en-US" dirty="0" err="1" smtClean="0"/>
              <a:t>Klab</a:t>
            </a:r>
            <a:r>
              <a:rPr lang="en-US" dirty="0" smtClean="0"/>
              <a:t>-  Rwanda </a:t>
            </a:r>
          </a:p>
          <a:p>
            <a:pPr lvl="1"/>
            <a:r>
              <a:rPr lang="en-US" dirty="0" err="1" smtClean="0"/>
              <a:t>YFarm</a:t>
            </a:r>
            <a:r>
              <a:rPr lang="en-US" dirty="0" smtClean="0"/>
              <a:t>- Nigeria  </a:t>
            </a:r>
          </a:p>
          <a:p>
            <a:pPr lvl="1"/>
            <a:r>
              <a:rPr lang="en-US" dirty="0" err="1" smtClean="0"/>
              <a:t>Youwin</a:t>
            </a:r>
            <a:r>
              <a:rPr lang="en-US" dirty="0" smtClean="0"/>
              <a:t> </a:t>
            </a:r>
            <a:r>
              <a:rPr lang="mr-IN" dirty="0"/>
              <a:t>–</a:t>
            </a:r>
            <a:r>
              <a:rPr lang="en-US" dirty="0"/>
              <a:t> Nigeria </a:t>
            </a:r>
            <a:endParaRPr lang="en-US" dirty="0" smtClean="0"/>
          </a:p>
          <a:p>
            <a:pPr lvl="1"/>
            <a:r>
              <a:rPr lang="en-US" dirty="0" smtClean="0"/>
              <a:t>GIS- </a:t>
            </a:r>
            <a:r>
              <a:rPr lang="en-US" dirty="0"/>
              <a:t>Nigeria </a:t>
            </a:r>
            <a:endParaRPr lang="en-US" dirty="0" smtClean="0"/>
          </a:p>
          <a:p>
            <a:pPr lvl="1"/>
            <a:r>
              <a:rPr lang="en-US" dirty="0" smtClean="0"/>
              <a:t>FAEIJ- Togo </a:t>
            </a:r>
          </a:p>
          <a:p>
            <a:pPr lvl="1"/>
            <a:r>
              <a:rPr lang="en-US" dirty="0" smtClean="0"/>
              <a:t>ANVT- Togo </a:t>
            </a:r>
          </a:p>
          <a:p>
            <a:pPr lvl="1"/>
            <a:r>
              <a:rPr lang="en-US" dirty="0" smtClean="0"/>
              <a:t>PRADEB- Togo</a:t>
            </a:r>
          </a:p>
        </p:txBody>
      </p:sp>
    </p:spTree>
    <p:extLst>
      <p:ext uri="{BB962C8B-B14F-4D97-AF65-F5344CB8AC3E}">
        <p14:creationId xmlns:p14="http://schemas.microsoft.com/office/powerpoint/2010/main" val="1604201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116" y="459918"/>
            <a:ext cx="3353868" cy="998179"/>
          </a:xfrm>
        </p:spPr>
        <p:txBody>
          <a:bodyPr>
            <a:normAutofit/>
          </a:bodyPr>
          <a:lstStyle/>
          <a:p>
            <a:r>
              <a:rPr lang="en-US" sz="3200" dirty="0" smtClean="0"/>
              <a:t>Countries observed </a:t>
            </a:r>
            <a:endParaRPr lang="en-US" sz="3200" dirty="0"/>
          </a:p>
        </p:txBody>
      </p:sp>
      <p:pic>
        <p:nvPicPr>
          <p:cNvPr id="4" name="Content Placeholder 3"/>
          <p:cNvPicPr>
            <a:picLocks noGrp="1" noChangeAspect="1"/>
          </p:cNvPicPr>
          <p:nvPr>
            <p:ph idx="1"/>
          </p:nvPr>
        </p:nvPicPr>
        <p:blipFill>
          <a:blip r:embed="rId2"/>
          <a:stretch>
            <a:fillRect/>
          </a:stretch>
        </p:blipFill>
        <p:spPr>
          <a:xfrm>
            <a:off x="358347" y="1252232"/>
            <a:ext cx="5377849" cy="5377849"/>
          </a:xfrm>
          <a:prstGeom prst="rect">
            <a:avLst/>
          </a:prstGeom>
        </p:spPr>
      </p:pic>
      <p:sp>
        <p:nvSpPr>
          <p:cNvPr id="5" name="Title 1"/>
          <p:cNvSpPr txBox="1">
            <a:spLocks/>
          </p:cNvSpPr>
          <p:nvPr/>
        </p:nvSpPr>
        <p:spPr>
          <a:xfrm>
            <a:off x="7052172" y="422846"/>
            <a:ext cx="3922282" cy="9981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dirty="0" smtClean="0"/>
              <a:t>Countries</a:t>
            </a:r>
            <a:r>
              <a:rPr lang="en-US" sz="2000" dirty="0" smtClean="0"/>
              <a:t> </a:t>
            </a:r>
            <a:r>
              <a:rPr lang="en-US" sz="3200" dirty="0" smtClean="0"/>
              <a:t>Conducted</a:t>
            </a:r>
            <a:r>
              <a:rPr lang="en-US" sz="2000" dirty="0" smtClean="0"/>
              <a:t>  </a:t>
            </a:r>
            <a:endParaRPr lang="en-US" sz="2000" dirty="0"/>
          </a:p>
        </p:txBody>
      </p:sp>
      <p:sp>
        <p:nvSpPr>
          <p:cNvPr id="8" name="Oval 7"/>
          <p:cNvSpPr/>
          <p:nvPr/>
        </p:nvSpPr>
        <p:spPr>
          <a:xfrm>
            <a:off x="3447535" y="5894173"/>
            <a:ext cx="420130" cy="395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27838" y="3377513"/>
            <a:ext cx="416014" cy="395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71979" y="4131276"/>
            <a:ext cx="420130" cy="395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66467" y="3691922"/>
            <a:ext cx="420130" cy="395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431688" y="3284149"/>
            <a:ext cx="420130" cy="395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45462" y="3407717"/>
            <a:ext cx="315825" cy="308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3"/>
          <p:cNvPicPr>
            <a:picLocks noChangeAspect="1"/>
          </p:cNvPicPr>
          <p:nvPr/>
        </p:nvPicPr>
        <p:blipFill>
          <a:blip r:embed="rId2"/>
          <a:stretch>
            <a:fillRect/>
          </a:stretch>
        </p:blipFill>
        <p:spPr>
          <a:xfrm>
            <a:off x="5787276" y="1260431"/>
            <a:ext cx="5086670" cy="5086670"/>
          </a:xfrm>
          <a:prstGeom prst="rect">
            <a:avLst/>
          </a:prstGeom>
        </p:spPr>
      </p:pic>
      <p:sp>
        <p:nvSpPr>
          <p:cNvPr id="15" name="Oval 14"/>
          <p:cNvSpPr/>
          <p:nvPr/>
        </p:nvSpPr>
        <p:spPr>
          <a:xfrm>
            <a:off x="9141194" y="3888260"/>
            <a:ext cx="420130" cy="395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717396" y="3154403"/>
            <a:ext cx="420130" cy="395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349610" y="3263554"/>
            <a:ext cx="315825" cy="308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726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63357"/>
            <a:ext cx="10058400" cy="1609344"/>
          </a:xfrm>
        </p:spPr>
        <p:txBody>
          <a:bodyPr/>
          <a:lstStyle/>
          <a:p>
            <a:r>
              <a:rPr lang="en-US" dirty="0" smtClean="0"/>
              <a:t>Overview of some case studies  </a:t>
            </a:r>
            <a:endParaRPr lang="en-US" dirty="0"/>
          </a:p>
        </p:txBody>
      </p:sp>
      <p:sp>
        <p:nvSpPr>
          <p:cNvPr id="3" name="Content Placeholder 2"/>
          <p:cNvSpPr>
            <a:spLocks noGrp="1"/>
          </p:cNvSpPr>
          <p:nvPr>
            <p:ph idx="1"/>
          </p:nvPr>
        </p:nvSpPr>
        <p:spPr>
          <a:xfrm>
            <a:off x="1069848" y="1668162"/>
            <a:ext cx="10058400" cy="4504038"/>
          </a:xfrm>
        </p:spPr>
        <p:txBody>
          <a:bodyPr>
            <a:normAutofit fontScale="92500" lnSpcReduction="20000"/>
          </a:bodyPr>
          <a:lstStyle/>
          <a:p>
            <a:r>
              <a:rPr lang="en-US" dirty="0" err="1" smtClean="0"/>
              <a:t>Klab</a:t>
            </a:r>
            <a:r>
              <a:rPr lang="en-US" dirty="0" smtClean="0"/>
              <a:t> (Knowledge lab) </a:t>
            </a:r>
            <a:r>
              <a:rPr lang="mr-IN" dirty="0" smtClean="0"/>
              <a:t>–</a:t>
            </a:r>
            <a:r>
              <a:rPr lang="en-US" dirty="0" smtClean="0"/>
              <a:t> Rwanda </a:t>
            </a:r>
          </a:p>
          <a:p>
            <a:pPr lvl="1"/>
            <a:r>
              <a:rPr lang="en-US" dirty="0" smtClean="0"/>
              <a:t>Since 2012 </a:t>
            </a:r>
          </a:p>
          <a:p>
            <a:pPr lvl="1"/>
            <a:r>
              <a:rPr lang="en-US" dirty="0" smtClean="0"/>
              <a:t>Youth unemployment rate 3.3% (World bank estimate, 15-24, 2016)</a:t>
            </a:r>
          </a:p>
          <a:p>
            <a:pPr lvl="1"/>
            <a:r>
              <a:rPr lang="en-US" dirty="0" smtClean="0"/>
              <a:t>Falls under the School-to-work transition cluster </a:t>
            </a:r>
          </a:p>
          <a:p>
            <a:pPr lvl="1"/>
            <a:r>
              <a:rPr lang="en-US" dirty="0" smtClean="0"/>
              <a:t>1,600 members (both beneficiaries and mentors)</a:t>
            </a:r>
          </a:p>
          <a:p>
            <a:pPr lvl="1"/>
            <a:r>
              <a:rPr lang="en-US" dirty="0" smtClean="0"/>
              <a:t>51,600 have used the facility in 2016 alone </a:t>
            </a:r>
          </a:p>
          <a:p>
            <a:pPr lvl="1"/>
            <a:r>
              <a:rPr lang="en-US" dirty="0" smtClean="0"/>
              <a:t>60 companies have been born out of </a:t>
            </a:r>
            <a:r>
              <a:rPr lang="en-US" dirty="0" err="1" smtClean="0"/>
              <a:t>Klab</a:t>
            </a:r>
            <a:r>
              <a:rPr lang="en-US" dirty="0" smtClean="0"/>
              <a:t> of which 4 are leading on the market </a:t>
            </a:r>
          </a:p>
          <a:p>
            <a:pPr lvl="1"/>
            <a:r>
              <a:rPr lang="en-US" dirty="0" smtClean="0"/>
              <a:t>700 direct jobs have been created </a:t>
            </a:r>
          </a:p>
          <a:p>
            <a:r>
              <a:rPr lang="en-US" dirty="0" smtClean="0"/>
              <a:t>FAEIJ </a:t>
            </a:r>
            <a:r>
              <a:rPr lang="mr-IN" dirty="0" smtClean="0"/>
              <a:t>–</a:t>
            </a:r>
            <a:r>
              <a:rPr lang="en-US" dirty="0" smtClean="0"/>
              <a:t> Togo </a:t>
            </a:r>
          </a:p>
          <a:p>
            <a:pPr lvl="1"/>
            <a:r>
              <a:rPr lang="en-US" dirty="0" smtClean="0"/>
              <a:t>Since 2012 </a:t>
            </a:r>
          </a:p>
          <a:p>
            <a:pPr lvl="1"/>
            <a:r>
              <a:rPr lang="en-US" dirty="0" smtClean="0"/>
              <a:t>Youth unemployment rate 11.7% </a:t>
            </a:r>
            <a:r>
              <a:rPr lang="en-US" dirty="0"/>
              <a:t>(World bank estimate, 15-24, 2016)</a:t>
            </a:r>
            <a:endParaRPr lang="en-US" dirty="0" smtClean="0"/>
          </a:p>
          <a:p>
            <a:pPr lvl="1"/>
            <a:r>
              <a:rPr lang="en-US" dirty="0" smtClean="0"/>
              <a:t>Falls under the Youth Entrepreneurship and School-to-work transition clusters </a:t>
            </a:r>
          </a:p>
          <a:p>
            <a:pPr lvl="1"/>
            <a:r>
              <a:rPr lang="en-US" dirty="0" smtClean="0"/>
              <a:t>So far 6,000 have been trained on business skill</a:t>
            </a:r>
          </a:p>
          <a:p>
            <a:pPr lvl="1"/>
            <a:r>
              <a:rPr lang="en-US" dirty="0" smtClean="0"/>
              <a:t>1,251 were given capacity building and managerial skills training </a:t>
            </a:r>
          </a:p>
          <a:p>
            <a:pPr lvl="1"/>
            <a:r>
              <a:rPr lang="en-US" dirty="0" smtClean="0"/>
              <a:t>3,600 jobs have been created </a:t>
            </a:r>
          </a:p>
          <a:p>
            <a:pPr lvl="1"/>
            <a:r>
              <a:rPr lang="en-US" dirty="0" smtClean="0"/>
              <a:t>63 companies have been born out of the initiative  </a:t>
            </a:r>
          </a:p>
          <a:p>
            <a:pPr lvl="1"/>
            <a:endParaRPr lang="en-US" dirty="0" smtClean="0"/>
          </a:p>
          <a:p>
            <a:pPr lvl="1"/>
            <a:endParaRPr lang="en-US" dirty="0"/>
          </a:p>
        </p:txBody>
      </p:sp>
    </p:spTree>
    <p:extLst>
      <p:ext uri="{BB962C8B-B14F-4D97-AF65-F5344CB8AC3E}">
        <p14:creationId xmlns:p14="http://schemas.microsoft.com/office/powerpoint/2010/main" val="2045911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99277"/>
            <a:ext cx="10058400" cy="1609344"/>
          </a:xfrm>
        </p:spPr>
        <p:txBody>
          <a:bodyPr/>
          <a:lstStyle/>
          <a:p>
            <a:r>
              <a:rPr lang="en-US" dirty="0"/>
              <a:t>Overview of some case </a:t>
            </a:r>
            <a:r>
              <a:rPr lang="en-US" dirty="0" smtClean="0"/>
              <a:t>studies</a:t>
            </a:r>
            <a:r>
              <a:rPr lang="mr-IN" dirty="0" smtClean="0"/>
              <a:t>…</a:t>
            </a:r>
            <a:r>
              <a:rPr lang="en-US" dirty="0" smtClean="0"/>
              <a:t> </a:t>
            </a:r>
            <a:endParaRPr lang="en-US" dirty="0"/>
          </a:p>
        </p:txBody>
      </p:sp>
      <p:sp>
        <p:nvSpPr>
          <p:cNvPr id="3" name="Content Placeholder 2"/>
          <p:cNvSpPr>
            <a:spLocks noGrp="1"/>
          </p:cNvSpPr>
          <p:nvPr>
            <p:ph idx="1"/>
          </p:nvPr>
        </p:nvSpPr>
        <p:spPr>
          <a:xfrm>
            <a:off x="1069848" y="1581665"/>
            <a:ext cx="10058400" cy="4590535"/>
          </a:xfrm>
        </p:spPr>
        <p:txBody>
          <a:bodyPr/>
          <a:lstStyle/>
          <a:p>
            <a:r>
              <a:rPr lang="en-US" dirty="0" err="1" smtClean="0"/>
              <a:t>Yfarm</a:t>
            </a:r>
            <a:r>
              <a:rPr lang="en-US" dirty="0" smtClean="0"/>
              <a:t> (Youth Farm) - Nigeria </a:t>
            </a:r>
          </a:p>
          <a:p>
            <a:pPr lvl="1"/>
            <a:r>
              <a:rPr lang="en-US" dirty="0" smtClean="0"/>
              <a:t>Since 2014 </a:t>
            </a:r>
          </a:p>
          <a:p>
            <a:pPr lvl="1"/>
            <a:r>
              <a:rPr lang="en-US" dirty="0" smtClean="0"/>
              <a:t>Youth unemployment rate 7.8% </a:t>
            </a:r>
            <a:r>
              <a:rPr lang="en-US" dirty="0"/>
              <a:t>(World bank estimate, 15-24, 2016</a:t>
            </a:r>
            <a:r>
              <a:rPr lang="en-US" dirty="0" smtClean="0"/>
              <a:t>) </a:t>
            </a:r>
          </a:p>
          <a:p>
            <a:pPr lvl="1"/>
            <a:r>
              <a:rPr lang="en-US" dirty="0"/>
              <a:t>Falls under the Youth Entrepreneurship and School-to-work transition clusters </a:t>
            </a:r>
          </a:p>
          <a:p>
            <a:pPr lvl="1"/>
            <a:r>
              <a:rPr lang="en-US" dirty="0" smtClean="0"/>
              <a:t>So far 3,000 youth have directly benefited, and around 300,000 youth have been reached through policy advocacy, public engagement, online campaign, boot camp training </a:t>
            </a:r>
            <a:r>
              <a:rPr lang="mr-IN" dirty="0" smtClean="0"/>
              <a:t>…</a:t>
            </a:r>
            <a:r>
              <a:rPr lang="en-US" dirty="0" smtClean="0"/>
              <a:t> </a:t>
            </a:r>
          </a:p>
          <a:p>
            <a:pPr lvl="1"/>
            <a:r>
              <a:rPr lang="en-US" dirty="0" smtClean="0"/>
              <a:t>1,000 youth have been trained in agribusiness </a:t>
            </a:r>
          </a:p>
          <a:p>
            <a:pPr lvl="1"/>
            <a:r>
              <a:rPr lang="en-US" dirty="0" smtClean="0"/>
              <a:t>450 youth and women have been supported with poultry starter packs </a:t>
            </a:r>
          </a:p>
          <a:p>
            <a:pPr lvl="1"/>
            <a:r>
              <a:rPr lang="en-US" dirty="0" smtClean="0"/>
              <a:t>14 youth have been sub-granted to start their agribusinesses, of which 7 run small scale farms focusing on cat fish, poultry, crop and livestock </a:t>
            </a:r>
            <a:r>
              <a:rPr lang="mr-IN" dirty="0" smtClean="0"/>
              <a:t>…</a:t>
            </a:r>
            <a:r>
              <a:rPr lang="en-US" dirty="0" smtClean="0"/>
              <a:t> </a:t>
            </a:r>
            <a:endParaRPr lang="en-US" dirty="0"/>
          </a:p>
        </p:txBody>
      </p:sp>
    </p:spTree>
    <p:extLst>
      <p:ext uri="{BB962C8B-B14F-4D97-AF65-F5344CB8AC3E}">
        <p14:creationId xmlns:p14="http://schemas.microsoft.com/office/powerpoint/2010/main" val="1154682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encountered </a:t>
            </a:r>
            <a:endParaRPr lang="en-US" dirty="0"/>
          </a:p>
        </p:txBody>
      </p:sp>
      <p:sp>
        <p:nvSpPr>
          <p:cNvPr id="3" name="Content Placeholder 2"/>
          <p:cNvSpPr>
            <a:spLocks noGrp="1"/>
          </p:cNvSpPr>
          <p:nvPr>
            <p:ph idx="1"/>
          </p:nvPr>
        </p:nvSpPr>
        <p:spPr/>
        <p:txBody>
          <a:bodyPr/>
          <a:lstStyle/>
          <a:p>
            <a:r>
              <a:rPr lang="en-US" dirty="0" smtClean="0"/>
              <a:t>Language barrier </a:t>
            </a:r>
          </a:p>
          <a:p>
            <a:endParaRPr lang="en-US" dirty="0"/>
          </a:p>
          <a:p>
            <a:endParaRPr lang="en-US" dirty="0" smtClean="0"/>
          </a:p>
          <a:p>
            <a:r>
              <a:rPr lang="en-US" dirty="0" smtClean="0"/>
              <a:t>Lack of substantive evidence as to the impact of some initiatives </a:t>
            </a:r>
          </a:p>
          <a:p>
            <a:endParaRPr lang="en-US" dirty="0"/>
          </a:p>
          <a:p>
            <a:endParaRPr lang="en-US" dirty="0" smtClean="0"/>
          </a:p>
          <a:p>
            <a:r>
              <a:rPr lang="en-US" dirty="0" smtClean="0"/>
              <a:t>Lack of cooperation and absence of Government officials, initiative leaders </a:t>
            </a:r>
            <a:endParaRPr lang="en-US" dirty="0"/>
          </a:p>
        </p:txBody>
      </p:sp>
    </p:spTree>
    <p:extLst>
      <p:ext uri="{BB962C8B-B14F-4D97-AF65-F5344CB8AC3E}">
        <p14:creationId xmlns:p14="http://schemas.microsoft.com/office/powerpoint/2010/main" val="818434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281" y="914401"/>
            <a:ext cx="10058400" cy="4782064"/>
          </a:xfrm>
        </p:spPr>
        <p:txBody>
          <a:bodyPr>
            <a:normAutofit/>
          </a:bodyPr>
          <a:lstStyle/>
          <a:p>
            <a:pPr algn="ctr"/>
            <a:r>
              <a:rPr lang="th-TH" sz="9600" dirty="0" smtClean="0"/>
              <a:t>ขอขอบคุณ</a:t>
            </a:r>
            <a:r>
              <a:rPr lang="en-US" sz="9600" dirty="0"/>
              <a:t/>
            </a:r>
            <a:br>
              <a:rPr lang="en-US" sz="9600" dirty="0"/>
            </a:br>
            <a:r>
              <a:rPr lang="en-US" sz="9600" dirty="0" smtClean="0"/>
              <a:t/>
            </a:r>
            <a:br>
              <a:rPr lang="en-US" sz="9600" dirty="0" smtClean="0"/>
            </a:br>
            <a:r>
              <a:rPr lang="en-US" sz="9600" dirty="0" smtClean="0"/>
              <a:t>Thank </a:t>
            </a:r>
            <a:r>
              <a:rPr lang="en-US" sz="9600" dirty="0"/>
              <a:t>you </a:t>
            </a:r>
          </a:p>
        </p:txBody>
      </p:sp>
    </p:spTree>
    <p:extLst>
      <p:ext uri="{BB962C8B-B14F-4D97-AF65-F5344CB8AC3E}">
        <p14:creationId xmlns:p14="http://schemas.microsoft.com/office/powerpoint/2010/main" val="5681365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3044</TotalTime>
  <Words>527</Words>
  <Application>Microsoft Office PowerPoint</Application>
  <PresentationFormat>Custom</PresentationFormat>
  <Paragraphs>56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Wood Type</vt:lpstr>
      <vt:lpstr> The pan African          centre for social Development and accountability  Fitsum lakew </vt:lpstr>
      <vt:lpstr>Who we are… </vt:lpstr>
      <vt:lpstr>PowerPoint Presentation</vt:lpstr>
      <vt:lpstr>Countries observed </vt:lpstr>
      <vt:lpstr>Overview of some case studies  </vt:lpstr>
      <vt:lpstr>Overview of some case studies… </vt:lpstr>
      <vt:lpstr>Challenges encountered </vt:lpstr>
      <vt:lpstr>ขอขอบคุณ  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pan African centre for social development and accountability</dc:title>
  <dc:creator>Fitsum Lakew Alemayehu</dc:creator>
  <cp:lastModifiedBy>ESCAP</cp:lastModifiedBy>
  <cp:revision>39</cp:revision>
  <dcterms:created xsi:type="dcterms:W3CDTF">2017-03-23T09:03:14Z</dcterms:created>
  <dcterms:modified xsi:type="dcterms:W3CDTF">2017-11-21T06:33:59Z</dcterms:modified>
</cp:coreProperties>
</file>