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9"/>
  </p:notesMasterIdLst>
  <p:sldIdLst>
    <p:sldId id="256" r:id="rId2"/>
    <p:sldId id="257" r:id="rId3"/>
    <p:sldId id="276" r:id="rId4"/>
    <p:sldId id="279" r:id="rId5"/>
    <p:sldId id="278" r:id="rId6"/>
    <p:sldId id="277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61861-C58D-4CF7-AA45-C7DFADA071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D0307-D0A9-43AE-B9D5-388099871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6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0307-D0A9-43AE-B9D5-3880998715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4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6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4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5136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90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0206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45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70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3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9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0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5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0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3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5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2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3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4AAB-E86C-4725-8C93-0D33356030E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297FF9-64B5-493A-8A1F-F61B2F76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0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749828" y="3057171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36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Innovation and ICT in enhancing</a:t>
            </a:r>
          </a:p>
          <a:p>
            <a:pPr algn="ctr">
              <a:spcBef>
                <a:spcPts val="0"/>
              </a:spcBef>
            </a:pPr>
            <a:r>
              <a:rPr lang="en-US" sz="36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youth participation </a:t>
            </a:r>
          </a:p>
          <a:p>
            <a:pPr algn="ctr">
              <a:spcBef>
                <a:spcPts val="0"/>
              </a:spcBef>
            </a:pPr>
            <a:r>
              <a:rPr lang="en-US" sz="36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 the school-to-work transition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0932" y="1635626"/>
            <a:ext cx="9834222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</a:rPr>
              <a:t>Promoting the sustainability of the youth policy Toolbox </a:t>
            </a:r>
          </a:p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</a:rPr>
              <a:t>in Asia-Pacific</a:t>
            </a:r>
          </a:p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</a:rPr>
              <a:t>21 – 23 November 2017- Bangkok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12" y="247815"/>
            <a:ext cx="773937" cy="10757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045958"/>
            <a:ext cx="12192000" cy="8120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75721" y="6071845"/>
            <a:ext cx="2458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National</a:t>
            </a:r>
          </a:p>
          <a:p>
            <a:r>
              <a:rPr lang="en-US" sz="1400" b="1" dirty="0">
                <a:solidFill>
                  <a:srgbClr val="C00000"/>
                </a:solidFill>
              </a:rPr>
              <a:t>Youth</a:t>
            </a:r>
          </a:p>
          <a:p>
            <a:r>
              <a:rPr lang="en-US" sz="1400" b="1" dirty="0">
                <a:solidFill>
                  <a:srgbClr val="C00000"/>
                </a:solidFill>
              </a:rPr>
              <a:t>Services Council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31609" y="6120745"/>
            <a:ext cx="828640" cy="662468"/>
          </a:xfrm>
          <a:prstGeom prst="rect">
            <a:avLst/>
          </a:prstGeom>
        </p:spPr>
      </p:pic>
      <p:grpSp>
        <p:nvGrpSpPr>
          <p:cNvPr id="27" name="Group 23"/>
          <p:cNvGrpSpPr>
            <a:grpSpLocks/>
          </p:cNvGrpSpPr>
          <p:nvPr/>
        </p:nvGrpSpPr>
        <p:grpSpPr bwMode="auto">
          <a:xfrm>
            <a:off x="9077469" y="6079765"/>
            <a:ext cx="752211" cy="744428"/>
            <a:chOff x="9281" y="357"/>
            <a:chExt cx="1488" cy="1518"/>
          </a:xfrm>
        </p:grpSpPr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9299" y="368"/>
              <a:ext cx="1467" cy="1192"/>
            </a:xfrm>
            <a:custGeom>
              <a:avLst/>
              <a:gdLst>
                <a:gd name="T0" fmla="*/ 963 w 1984"/>
                <a:gd name="T1" fmla="*/ 0 h 1699"/>
                <a:gd name="T2" fmla="*/ 1984 w 1984"/>
                <a:gd name="T3" fmla="*/ 1699 h 1699"/>
                <a:gd name="T4" fmla="*/ 978 w 1984"/>
                <a:gd name="T5" fmla="*/ 1699 h 1699"/>
                <a:gd name="T6" fmla="*/ 0 w 1984"/>
                <a:gd name="T7" fmla="*/ 1699 h 1699"/>
                <a:gd name="T8" fmla="*/ 963 w 1984"/>
                <a:gd name="T9" fmla="*/ 0 h 1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4" h="1699">
                  <a:moveTo>
                    <a:pt x="963" y="0"/>
                  </a:moveTo>
                  <a:lnTo>
                    <a:pt x="1984" y="1699"/>
                  </a:lnTo>
                  <a:lnTo>
                    <a:pt x="978" y="1699"/>
                  </a:lnTo>
                  <a:lnTo>
                    <a:pt x="0" y="1699"/>
                  </a:lnTo>
                  <a:lnTo>
                    <a:pt x="963" y="0"/>
                  </a:lnTo>
                  <a:close/>
                </a:path>
              </a:pathLst>
            </a:custGeom>
            <a:solidFill>
              <a:srgbClr val="AA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9990" y="361"/>
              <a:ext cx="779" cy="1209"/>
            </a:xfrm>
            <a:custGeom>
              <a:avLst/>
              <a:gdLst>
                <a:gd name="T0" fmla="*/ 1035 w 1054"/>
                <a:gd name="T1" fmla="*/ 1723 h 1723"/>
                <a:gd name="T2" fmla="*/ 1054 w 1054"/>
                <a:gd name="T3" fmla="*/ 1699 h 1723"/>
                <a:gd name="T4" fmla="*/ 33 w 1054"/>
                <a:gd name="T5" fmla="*/ 0 h 1723"/>
                <a:gd name="T6" fmla="*/ 0 w 1054"/>
                <a:gd name="T7" fmla="*/ 19 h 1723"/>
                <a:gd name="T8" fmla="*/ 1020 w 1054"/>
                <a:gd name="T9" fmla="*/ 1714 h 1723"/>
                <a:gd name="T10" fmla="*/ 1035 w 1054"/>
                <a:gd name="T11" fmla="*/ 1723 h 1723"/>
                <a:gd name="T12" fmla="*/ 1020 w 1054"/>
                <a:gd name="T13" fmla="*/ 1714 h 1723"/>
                <a:gd name="T14" fmla="*/ 1025 w 1054"/>
                <a:gd name="T15" fmla="*/ 1719 h 1723"/>
                <a:gd name="T16" fmla="*/ 1030 w 1054"/>
                <a:gd name="T17" fmla="*/ 1723 h 1723"/>
                <a:gd name="T18" fmla="*/ 1039 w 1054"/>
                <a:gd name="T19" fmla="*/ 1723 h 1723"/>
                <a:gd name="T20" fmla="*/ 1044 w 1054"/>
                <a:gd name="T21" fmla="*/ 1723 h 1723"/>
                <a:gd name="T22" fmla="*/ 1049 w 1054"/>
                <a:gd name="T23" fmla="*/ 1719 h 1723"/>
                <a:gd name="T24" fmla="*/ 1054 w 1054"/>
                <a:gd name="T25" fmla="*/ 1714 h 1723"/>
                <a:gd name="T26" fmla="*/ 1054 w 1054"/>
                <a:gd name="T27" fmla="*/ 1704 h 1723"/>
                <a:gd name="T28" fmla="*/ 1054 w 1054"/>
                <a:gd name="T29" fmla="*/ 1699 h 1723"/>
                <a:gd name="T30" fmla="*/ 1035 w 1054"/>
                <a:gd name="T31" fmla="*/ 1723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54" h="1723">
                  <a:moveTo>
                    <a:pt x="1035" y="1723"/>
                  </a:moveTo>
                  <a:lnTo>
                    <a:pt x="1054" y="1699"/>
                  </a:lnTo>
                  <a:lnTo>
                    <a:pt x="33" y="0"/>
                  </a:lnTo>
                  <a:lnTo>
                    <a:pt x="0" y="19"/>
                  </a:lnTo>
                  <a:lnTo>
                    <a:pt x="1020" y="1714"/>
                  </a:lnTo>
                  <a:lnTo>
                    <a:pt x="1035" y="1723"/>
                  </a:lnTo>
                  <a:lnTo>
                    <a:pt x="1020" y="1714"/>
                  </a:lnTo>
                  <a:lnTo>
                    <a:pt x="1025" y="1719"/>
                  </a:lnTo>
                  <a:lnTo>
                    <a:pt x="1030" y="1723"/>
                  </a:lnTo>
                  <a:lnTo>
                    <a:pt x="1039" y="1723"/>
                  </a:lnTo>
                  <a:lnTo>
                    <a:pt x="1044" y="1723"/>
                  </a:lnTo>
                  <a:lnTo>
                    <a:pt x="1049" y="1719"/>
                  </a:lnTo>
                  <a:lnTo>
                    <a:pt x="1054" y="1714"/>
                  </a:lnTo>
                  <a:lnTo>
                    <a:pt x="1054" y="1704"/>
                  </a:lnTo>
                  <a:lnTo>
                    <a:pt x="1054" y="1699"/>
                  </a:lnTo>
                  <a:lnTo>
                    <a:pt x="1035" y="172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10007" y="1547"/>
              <a:ext cx="759" cy="23"/>
            </a:xfrm>
            <a:custGeom>
              <a:avLst/>
              <a:gdLst>
                <a:gd name="T0" fmla="*/ 20 w 1026"/>
                <a:gd name="T1" fmla="*/ 0 h 33"/>
                <a:gd name="T2" fmla="*/ 20 w 1026"/>
                <a:gd name="T3" fmla="*/ 33 h 33"/>
                <a:gd name="T4" fmla="*/ 1026 w 1026"/>
                <a:gd name="T5" fmla="*/ 33 h 33"/>
                <a:gd name="T6" fmla="*/ 1026 w 1026"/>
                <a:gd name="T7" fmla="*/ 0 h 33"/>
                <a:gd name="T8" fmla="*/ 20 w 1026"/>
                <a:gd name="T9" fmla="*/ 0 h 33"/>
                <a:gd name="T10" fmla="*/ 20 w 1026"/>
                <a:gd name="T11" fmla="*/ 0 h 33"/>
                <a:gd name="T12" fmla="*/ 20 w 1026"/>
                <a:gd name="T13" fmla="*/ 0 h 33"/>
                <a:gd name="T14" fmla="*/ 15 w 1026"/>
                <a:gd name="T15" fmla="*/ 0 h 33"/>
                <a:gd name="T16" fmla="*/ 5 w 1026"/>
                <a:gd name="T17" fmla="*/ 5 h 33"/>
                <a:gd name="T18" fmla="*/ 5 w 1026"/>
                <a:gd name="T19" fmla="*/ 9 h 33"/>
                <a:gd name="T20" fmla="*/ 0 w 1026"/>
                <a:gd name="T21" fmla="*/ 19 h 33"/>
                <a:gd name="T22" fmla="*/ 5 w 1026"/>
                <a:gd name="T23" fmla="*/ 24 h 33"/>
                <a:gd name="T24" fmla="*/ 5 w 1026"/>
                <a:gd name="T25" fmla="*/ 29 h 33"/>
                <a:gd name="T26" fmla="*/ 15 w 1026"/>
                <a:gd name="T27" fmla="*/ 33 h 33"/>
                <a:gd name="T28" fmla="*/ 20 w 1026"/>
                <a:gd name="T29" fmla="*/ 33 h 33"/>
                <a:gd name="T30" fmla="*/ 20 w 1026"/>
                <a:gd name="T3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6" h="33">
                  <a:moveTo>
                    <a:pt x="20" y="0"/>
                  </a:moveTo>
                  <a:lnTo>
                    <a:pt x="20" y="33"/>
                  </a:lnTo>
                  <a:lnTo>
                    <a:pt x="1026" y="33"/>
                  </a:lnTo>
                  <a:lnTo>
                    <a:pt x="1026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5" y="5"/>
                  </a:lnTo>
                  <a:lnTo>
                    <a:pt x="5" y="9"/>
                  </a:lnTo>
                  <a:lnTo>
                    <a:pt x="0" y="19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15" y="33"/>
                  </a:lnTo>
                  <a:lnTo>
                    <a:pt x="20" y="3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9281" y="1547"/>
              <a:ext cx="741" cy="23"/>
            </a:xfrm>
            <a:custGeom>
              <a:avLst/>
              <a:gdLst>
                <a:gd name="T0" fmla="*/ 5 w 1002"/>
                <a:gd name="T1" fmla="*/ 9 h 33"/>
                <a:gd name="T2" fmla="*/ 24 w 1002"/>
                <a:gd name="T3" fmla="*/ 33 h 33"/>
                <a:gd name="T4" fmla="*/ 1002 w 1002"/>
                <a:gd name="T5" fmla="*/ 33 h 33"/>
                <a:gd name="T6" fmla="*/ 1002 w 1002"/>
                <a:gd name="T7" fmla="*/ 0 h 33"/>
                <a:gd name="T8" fmla="*/ 24 w 1002"/>
                <a:gd name="T9" fmla="*/ 0 h 33"/>
                <a:gd name="T10" fmla="*/ 5 w 1002"/>
                <a:gd name="T11" fmla="*/ 9 h 33"/>
                <a:gd name="T12" fmla="*/ 24 w 1002"/>
                <a:gd name="T13" fmla="*/ 0 h 33"/>
                <a:gd name="T14" fmla="*/ 15 w 1002"/>
                <a:gd name="T15" fmla="*/ 0 h 33"/>
                <a:gd name="T16" fmla="*/ 10 w 1002"/>
                <a:gd name="T17" fmla="*/ 5 h 33"/>
                <a:gd name="T18" fmla="*/ 5 w 1002"/>
                <a:gd name="T19" fmla="*/ 9 h 33"/>
                <a:gd name="T20" fmla="*/ 0 w 1002"/>
                <a:gd name="T21" fmla="*/ 19 h 33"/>
                <a:gd name="T22" fmla="*/ 5 w 1002"/>
                <a:gd name="T23" fmla="*/ 24 h 33"/>
                <a:gd name="T24" fmla="*/ 10 w 1002"/>
                <a:gd name="T25" fmla="*/ 29 h 33"/>
                <a:gd name="T26" fmla="*/ 15 w 1002"/>
                <a:gd name="T27" fmla="*/ 33 h 33"/>
                <a:gd name="T28" fmla="*/ 24 w 1002"/>
                <a:gd name="T29" fmla="*/ 33 h 33"/>
                <a:gd name="T30" fmla="*/ 5 w 1002"/>
                <a:gd name="T31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02" h="33">
                  <a:moveTo>
                    <a:pt x="5" y="9"/>
                  </a:moveTo>
                  <a:lnTo>
                    <a:pt x="24" y="33"/>
                  </a:lnTo>
                  <a:lnTo>
                    <a:pt x="1002" y="33"/>
                  </a:lnTo>
                  <a:lnTo>
                    <a:pt x="1002" y="0"/>
                  </a:lnTo>
                  <a:lnTo>
                    <a:pt x="24" y="0"/>
                  </a:lnTo>
                  <a:lnTo>
                    <a:pt x="5" y="9"/>
                  </a:lnTo>
                  <a:lnTo>
                    <a:pt x="24" y="0"/>
                  </a:lnTo>
                  <a:lnTo>
                    <a:pt x="15" y="0"/>
                  </a:lnTo>
                  <a:lnTo>
                    <a:pt x="10" y="5"/>
                  </a:lnTo>
                  <a:lnTo>
                    <a:pt x="5" y="9"/>
                  </a:lnTo>
                  <a:lnTo>
                    <a:pt x="0" y="19"/>
                  </a:lnTo>
                  <a:lnTo>
                    <a:pt x="5" y="24"/>
                  </a:lnTo>
                  <a:lnTo>
                    <a:pt x="10" y="29"/>
                  </a:lnTo>
                  <a:lnTo>
                    <a:pt x="15" y="33"/>
                  </a:lnTo>
                  <a:lnTo>
                    <a:pt x="24" y="33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9285" y="357"/>
              <a:ext cx="744" cy="1207"/>
            </a:xfrm>
            <a:custGeom>
              <a:avLst/>
              <a:gdLst>
                <a:gd name="T0" fmla="*/ 1001 w 1006"/>
                <a:gd name="T1" fmla="*/ 5 h 1719"/>
                <a:gd name="T2" fmla="*/ 968 w 1006"/>
                <a:gd name="T3" fmla="*/ 10 h 1719"/>
                <a:gd name="T4" fmla="*/ 0 w 1006"/>
                <a:gd name="T5" fmla="*/ 1704 h 1719"/>
                <a:gd name="T6" fmla="*/ 34 w 1006"/>
                <a:gd name="T7" fmla="*/ 1719 h 1719"/>
                <a:gd name="T8" fmla="*/ 1001 w 1006"/>
                <a:gd name="T9" fmla="*/ 24 h 1719"/>
                <a:gd name="T10" fmla="*/ 1001 w 1006"/>
                <a:gd name="T11" fmla="*/ 5 h 1719"/>
                <a:gd name="T12" fmla="*/ 1001 w 1006"/>
                <a:gd name="T13" fmla="*/ 24 h 1719"/>
                <a:gd name="T14" fmla="*/ 1006 w 1006"/>
                <a:gd name="T15" fmla="*/ 15 h 1719"/>
                <a:gd name="T16" fmla="*/ 1001 w 1006"/>
                <a:gd name="T17" fmla="*/ 10 h 1719"/>
                <a:gd name="T18" fmla="*/ 1001 w 1006"/>
                <a:gd name="T19" fmla="*/ 5 h 1719"/>
                <a:gd name="T20" fmla="*/ 992 w 1006"/>
                <a:gd name="T21" fmla="*/ 0 h 1719"/>
                <a:gd name="T22" fmla="*/ 987 w 1006"/>
                <a:gd name="T23" fmla="*/ 0 h 1719"/>
                <a:gd name="T24" fmla="*/ 977 w 1006"/>
                <a:gd name="T25" fmla="*/ 0 h 1719"/>
                <a:gd name="T26" fmla="*/ 972 w 1006"/>
                <a:gd name="T27" fmla="*/ 0 h 1719"/>
                <a:gd name="T28" fmla="*/ 968 w 1006"/>
                <a:gd name="T29" fmla="*/ 10 h 1719"/>
                <a:gd name="T30" fmla="*/ 1001 w 1006"/>
                <a:gd name="T31" fmla="*/ 5 h 1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06" h="1719">
                  <a:moveTo>
                    <a:pt x="1001" y="5"/>
                  </a:moveTo>
                  <a:lnTo>
                    <a:pt x="968" y="10"/>
                  </a:lnTo>
                  <a:lnTo>
                    <a:pt x="0" y="1704"/>
                  </a:lnTo>
                  <a:lnTo>
                    <a:pt x="34" y="1719"/>
                  </a:lnTo>
                  <a:lnTo>
                    <a:pt x="1001" y="24"/>
                  </a:lnTo>
                  <a:lnTo>
                    <a:pt x="1001" y="5"/>
                  </a:lnTo>
                  <a:lnTo>
                    <a:pt x="1001" y="24"/>
                  </a:lnTo>
                  <a:lnTo>
                    <a:pt x="1006" y="15"/>
                  </a:lnTo>
                  <a:lnTo>
                    <a:pt x="1001" y="10"/>
                  </a:lnTo>
                  <a:lnTo>
                    <a:pt x="1001" y="5"/>
                  </a:lnTo>
                  <a:lnTo>
                    <a:pt x="992" y="0"/>
                  </a:lnTo>
                  <a:lnTo>
                    <a:pt x="987" y="0"/>
                  </a:lnTo>
                  <a:lnTo>
                    <a:pt x="977" y="0"/>
                  </a:lnTo>
                  <a:lnTo>
                    <a:pt x="972" y="0"/>
                  </a:lnTo>
                  <a:lnTo>
                    <a:pt x="968" y="10"/>
                  </a:lnTo>
                  <a:lnTo>
                    <a:pt x="1001" y="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9574" y="1031"/>
              <a:ext cx="459" cy="503"/>
            </a:xfrm>
            <a:custGeom>
              <a:avLst/>
              <a:gdLst>
                <a:gd name="T0" fmla="*/ 312 w 621"/>
                <a:gd name="T1" fmla="*/ 0 h 717"/>
                <a:gd name="T2" fmla="*/ 467 w 621"/>
                <a:gd name="T3" fmla="*/ 86 h 717"/>
                <a:gd name="T4" fmla="*/ 621 w 621"/>
                <a:gd name="T5" fmla="*/ 178 h 717"/>
                <a:gd name="T6" fmla="*/ 621 w 621"/>
                <a:gd name="T7" fmla="*/ 356 h 717"/>
                <a:gd name="T8" fmla="*/ 621 w 621"/>
                <a:gd name="T9" fmla="*/ 534 h 717"/>
                <a:gd name="T10" fmla="*/ 467 w 621"/>
                <a:gd name="T11" fmla="*/ 626 h 717"/>
                <a:gd name="T12" fmla="*/ 312 w 621"/>
                <a:gd name="T13" fmla="*/ 717 h 717"/>
                <a:gd name="T14" fmla="*/ 158 w 621"/>
                <a:gd name="T15" fmla="*/ 626 h 717"/>
                <a:gd name="T16" fmla="*/ 0 w 621"/>
                <a:gd name="T17" fmla="*/ 534 h 717"/>
                <a:gd name="T18" fmla="*/ 0 w 621"/>
                <a:gd name="T19" fmla="*/ 356 h 717"/>
                <a:gd name="T20" fmla="*/ 0 w 621"/>
                <a:gd name="T21" fmla="*/ 178 h 717"/>
                <a:gd name="T22" fmla="*/ 158 w 621"/>
                <a:gd name="T23" fmla="*/ 86 h 717"/>
                <a:gd name="T24" fmla="*/ 312 w 621"/>
                <a:gd name="T25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1" h="717">
                  <a:moveTo>
                    <a:pt x="312" y="0"/>
                  </a:moveTo>
                  <a:lnTo>
                    <a:pt x="467" y="86"/>
                  </a:lnTo>
                  <a:lnTo>
                    <a:pt x="621" y="178"/>
                  </a:lnTo>
                  <a:lnTo>
                    <a:pt x="621" y="356"/>
                  </a:lnTo>
                  <a:lnTo>
                    <a:pt x="621" y="534"/>
                  </a:lnTo>
                  <a:lnTo>
                    <a:pt x="467" y="626"/>
                  </a:lnTo>
                  <a:lnTo>
                    <a:pt x="312" y="717"/>
                  </a:lnTo>
                  <a:lnTo>
                    <a:pt x="158" y="626"/>
                  </a:lnTo>
                  <a:lnTo>
                    <a:pt x="0" y="534"/>
                  </a:lnTo>
                  <a:lnTo>
                    <a:pt x="0" y="356"/>
                  </a:lnTo>
                  <a:lnTo>
                    <a:pt x="0" y="178"/>
                  </a:lnTo>
                  <a:lnTo>
                    <a:pt x="158" y="86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DA251D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10032" y="1030"/>
              <a:ext cx="460" cy="503"/>
            </a:xfrm>
            <a:custGeom>
              <a:avLst/>
              <a:gdLst>
                <a:gd name="T0" fmla="*/ 313 w 621"/>
                <a:gd name="T1" fmla="*/ 0 h 717"/>
                <a:gd name="T2" fmla="*/ 467 w 621"/>
                <a:gd name="T3" fmla="*/ 86 h 717"/>
                <a:gd name="T4" fmla="*/ 621 w 621"/>
                <a:gd name="T5" fmla="*/ 178 h 717"/>
                <a:gd name="T6" fmla="*/ 621 w 621"/>
                <a:gd name="T7" fmla="*/ 356 h 717"/>
                <a:gd name="T8" fmla="*/ 621 w 621"/>
                <a:gd name="T9" fmla="*/ 539 h 717"/>
                <a:gd name="T10" fmla="*/ 467 w 621"/>
                <a:gd name="T11" fmla="*/ 626 h 717"/>
                <a:gd name="T12" fmla="*/ 313 w 621"/>
                <a:gd name="T13" fmla="*/ 717 h 717"/>
                <a:gd name="T14" fmla="*/ 154 w 621"/>
                <a:gd name="T15" fmla="*/ 626 h 717"/>
                <a:gd name="T16" fmla="*/ 0 w 621"/>
                <a:gd name="T17" fmla="*/ 539 h 717"/>
                <a:gd name="T18" fmla="*/ 0 w 621"/>
                <a:gd name="T19" fmla="*/ 356 h 717"/>
                <a:gd name="T20" fmla="*/ 0 w 621"/>
                <a:gd name="T21" fmla="*/ 178 h 717"/>
                <a:gd name="T22" fmla="*/ 154 w 621"/>
                <a:gd name="T23" fmla="*/ 86 h 717"/>
                <a:gd name="T24" fmla="*/ 313 w 621"/>
                <a:gd name="T25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1" h="717">
                  <a:moveTo>
                    <a:pt x="313" y="0"/>
                  </a:moveTo>
                  <a:lnTo>
                    <a:pt x="467" y="86"/>
                  </a:lnTo>
                  <a:lnTo>
                    <a:pt x="621" y="178"/>
                  </a:lnTo>
                  <a:lnTo>
                    <a:pt x="621" y="356"/>
                  </a:lnTo>
                  <a:lnTo>
                    <a:pt x="621" y="539"/>
                  </a:lnTo>
                  <a:lnTo>
                    <a:pt x="467" y="626"/>
                  </a:lnTo>
                  <a:lnTo>
                    <a:pt x="313" y="717"/>
                  </a:lnTo>
                  <a:lnTo>
                    <a:pt x="154" y="626"/>
                  </a:lnTo>
                  <a:lnTo>
                    <a:pt x="0" y="539"/>
                  </a:lnTo>
                  <a:lnTo>
                    <a:pt x="0" y="356"/>
                  </a:lnTo>
                  <a:lnTo>
                    <a:pt x="0" y="178"/>
                  </a:lnTo>
                  <a:lnTo>
                    <a:pt x="154" y="86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9799" y="646"/>
              <a:ext cx="460" cy="503"/>
            </a:xfrm>
            <a:custGeom>
              <a:avLst/>
              <a:gdLst>
                <a:gd name="T0" fmla="*/ 308 w 621"/>
                <a:gd name="T1" fmla="*/ 0 h 717"/>
                <a:gd name="T2" fmla="*/ 467 w 621"/>
                <a:gd name="T3" fmla="*/ 91 h 717"/>
                <a:gd name="T4" fmla="*/ 621 w 621"/>
                <a:gd name="T5" fmla="*/ 178 h 717"/>
                <a:gd name="T6" fmla="*/ 621 w 621"/>
                <a:gd name="T7" fmla="*/ 356 h 717"/>
                <a:gd name="T8" fmla="*/ 621 w 621"/>
                <a:gd name="T9" fmla="*/ 539 h 717"/>
                <a:gd name="T10" fmla="*/ 467 w 621"/>
                <a:gd name="T11" fmla="*/ 626 h 717"/>
                <a:gd name="T12" fmla="*/ 308 w 621"/>
                <a:gd name="T13" fmla="*/ 717 h 717"/>
                <a:gd name="T14" fmla="*/ 154 w 621"/>
                <a:gd name="T15" fmla="*/ 626 h 717"/>
                <a:gd name="T16" fmla="*/ 0 w 621"/>
                <a:gd name="T17" fmla="*/ 539 h 717"/>
                <a:gd name="T18" fmla="*/ 0 w 621"/>
                <a:gd name="T19" fmla="*/ 356 h 717"/>
                <a:gd name="T20" fmla="*/ 0 w 621"/>
                <a:gd name="T21" fmla="*/ 178 h 717"/>
                <a:gd name="T22" fmla="*/ 154 w 621"/>
                <a:gd name="T23" fmla="*/ 91 h 717"/>
                <a:gd name="T24" fmla="*/ 308 w 621"/>
                <a:gd name="T25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1" h="717">
                  <a:moveTo>
                    <a:pt x="308" y="0"/>
                  </a:moveTo>
                  <a:lnTo>
                    <a:pt x="467" y="91"/>
                  </a:lnTo>
                  <a:lnTo>
                    <a:pt x="621" y="178"/>
                  </a:lnTo>
                  <a:lnTo>
                    <a:pt x="621" y="356"/>
                  </a:lnTo>
                  <a:lnTo>
                    <a:pt x="621" y="539"/>
                  </a:lnTo>
                  <a:lnTo>
                    <a:pt x="467" y="626"/>
                  </a:lnTo>
                  <a:lnTo>
                    <a:pt x="308" y="717"/>
                  </a:lnTo>
                  <a:lnTo>
                    <a:pt x="154" y="626"/>
                  </a:lnTo>
                  <a:lnTo>
                    <a:pt x="0" y="539"/>
                  </a:lnTo>
                  <a:lnTo>
                    <a:pt x="0" y="356"/>
                  </a:lnTo>
                  <a:lnTo>
                    <a:pt x="0" y="178"/>
                  </a:lnTo>
                  <a:lnTo>
                    <a:pt x="154" y="91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9602" y="1645"/>
              <a:ext cx="199" cy="223"/>
            </a:xfrm>
            <a:custGeom>
              <a:avLst/>
              <a:gdLst>
                <a:gd name="T0" fmla="*/ 120 w 269"/>
                <a:gd name="T1" fmla="*/ 20 h 318"/>
                <a:gd name="T2" fmla="*/ 120 w 269"/>
                <a:gd name="T3" fmla="*/ 150 h 318"/>
                <a:gd name="T4" fmla="*/ 129 w 269"/>
                <a:gd name="T5" fmla="*/ 150 h 318"/>
                <a:gd name="T6" fmla="*/ 149 w 269"/>
                <a:gd name="T7" fmla="*/ 145 h 318"/>
                <a:gd name="T8" fmla="*/ 168 w 269"/>
                <a:gd name="T9" fmla="*/ 140 h 318"/>
                <a:gd name="T10" fmla="*/ 178 w 269"/>
                <a:gd name="T11" fmla="*/ 135 h 318"/>
                <a:gd name="T12" fmla="*/ 187 w 269"/>
                <a:gd name="T13" fmla="*/ 121 h 318"/>
                <a:gd name="T14" fmla="*/ 197 w 269"/>
                <a:gd name="T15" fmla="*/ 101 h 318"/>
                <a:gd name="T16" fmla="*/ 202 w 269"/>
                <a:gd name="T17" fmla="*/ 82 h 318"/>
                <a:gd name="T18" fmla="*/ 207 w 269"/>
                <a:gd name="T19" fmla="*/ 82 h 318"/>
                <a:gd name="T20" fmla="*/ 207 w 269"/>
                <a:gd name="T21" fmla="*/ 241 h 318"/>
                <a:gd name="T22" fmla="*/ 202 w 269"/>
                <a:gd name="T23" fmla="*/ 241 h 318"/>
                <a:gd name="T24" fmla="*/ 197 w 269"/>
                <a:gd name="T25" fmla="*/ 217 h 318"/>
                <a:gd name="T26" fmla="*/ 192 w 269"/>
                <a:gd name="T27" fmla="*/ 203 h 318"/>
                <a:gd name="T28" fmla="*/ 187 w 269"/>
                <a:gd name="T29" fmla="*/ 188 h 318"/>
                <a:gd name="T30" fmla="*/ 178 w 269"/>
                <a:gd name="T31" fmla="*/ 178 h 318"/>
                <a:gd name="T32" fmla="*/ 154 w 269"/>
                <a:gd name="T33" fmla="*/ 169 h 318"/>
                <a:gd name="T34" fmla="*/ 129 w 269"/>
                <a:gd name="T35" fmla="*/ 164 h 318"/>
                <a:gd name="T36" fmla="*/ 120 w 269"/>
                <a:gd name="T37" fmla="*/ 164 h 318"/>
                <a:gd name="T38" fmla="*/ 120 w 269"/>
                <a:gd name="T39" fmla="*/ 265 h 318"/>
                <a:gd name="T40" fmla="*/ 125 w 269"/>
                <a:gd name="T41" fmla="*/ 284 h 318"/>
                <a:gd name="T42" fmla="*/ 125 w 269"/>
                <a:gd name="T43" fmla="*/ 294 h 318"/>
                <a:gd name="T44" fmla="*/ 129 w 269"/>
                <a:gd name="T45" fmla="*/ 299 h 318"/>
                <a:gd name="T46" fmla="*/ 134 w 269"/>
                <a:gd name="T47" fmla="*/ 304 h 318"/>
                <a:gd name="T48" fmla="*/ 144 w 269"/>
                <a:gd name="T49" fmla="*/ 308 h 318"/>
                <a:gd name="T50" fmla="*/ 158 w 269"/>
                <a:gd name="T51" fmla="*/ 308 h 318"/>
                <a:gd name="T52" fmla="*/ 168 w 269"/>
                <a:gd name="T53" fmla="*/ 308 h 318"/>
                <a:gd name="T54" fmla="*/ 168 w 269"/>
                <a:gd name="T55" fmla="*/ 318 h 318"/>
                <a:gd name="T56" fmla="*/ 0 w 269"/>
                <a:gd name="T57" fmla="*/ 318 h 318"/>
                <a:gd name="T58" fmla="*/ 0 w 269"/>
                <a:gd name="T59" fmla="*/ 308 h 318"/>
                <a:gd name="T60" fmla="*/ 9 w 269"/>
                <a:gd name="T61" fmla="*/ 308 h 318"/>
                <a:gd name="T62" fmla="*/ 24 w 269"/>
                <a:gd name="T63" fmla="*/ 308 h 318"/>
                <a:gd name="T64" fmla="*/ 33 w 269"/>
                <a:gd name="T65" fmla="*/ 304 h 318"/>
                <a:gd name="T66" fmla="*/ 38 w 269"/>
                <a:gd name="T67" fmla="*/ 299 h 318"/>
                <a:gd name="T68" fmla="*/ 43 w 269"/>
                <a:gd name="T69" fmla="*/ 294 h 318"/>
                <a:gd name="T70" fmla="*/ 43 w 269"/>
                <a:gd name="T71" fmla="*/ 284 h 318"/>
                <a:gd name="T72" fmla="*/ 48 w 269"/>
                <a:gd name="T73" fmla="*/ 265 h 318"/>
                <a:gd name="T74" fmla="*/ 48 w 269"/>
                <a:gd name="T75" fmla="*/ 53 h 318"/>
                <a:gd name="T76" fmla="*/ 43 w 269"/>
                <a:gd name="T77" fmla="*/ 34 h 318"/>
                <a:gd name="T78" fmla="*/ 43 w 269"/>
                <a:gd name="T79" fmla="*/ 24 h 318"/>
                <a:gd name="T80" fmla="*/ 38 w 269"/>
                <a:gd name="T81" fmla="*/ 20 h 318"/>
                <a:gd name="T82" fmla="*/ 33 w 269"/>
                <a:gd name="T83" fmla="*/ 15 h 318"/>
                <a:gd name="T84" fmla="*/ 24 w 269"/>
                <a:gd name="T85" fmla="*/ 10 h 318"/>
                <a:gd name="T86" fmla="*/ 9 w 269"/>
                <a:gd name="T87" fmla="*/ 10 h 318"/>
                <a:gd name="T88" fmla="*/ 0 w 269"/>
                <a:gd name="T89" fmla="*/ 10 h 318"/>
                <a:gd name="T90" fmla="*/ 0 w 269"/>
                <a:gd name="T91" fmla="*/ 0 h 318"/>
                <a:gd name="T92" fmla="*/ 269 w 269"/>
                <a:gd name="T93" fmla="*/ 0 h 318"/>
                <a:gd name="T94" fmla="*/ 269 w 269"/>
                <a:gd name="T95" fmla="*/ 92 h 318"/>
                <a:gd name="T96" fmla="*/ 259 w 269"/>
                <a:gd name="T97" fmla="*/ 92 h 318"/>
                <a:gd name="T98" fmla="*/ 255 w 269"/>
                <a:gd name="T99" fmla="*/ 63 h 318"/>
                <a:gd name="T100" fmla="*/ 245 w 269"/>
                <a:gd name="T101" fmla="*/ 44 h 318"/>
                <a:gd name="T102" fmla="*/ 226 w 269"/>
                <a:gd name="T103" fmla="*/ 29 h 318"/>
                <a:gd name="T104" fmla="*/ 202 w 269"/>
                <a:gd name="T105" fmla="*/ 20 h 318"/>
                <a:gd name="T106" fmla="*/ 182 w 269"/>
                <a:gd name="T107" fmla="*/ 20 h 318"/>
                <a:gd name="T108" fmla="*/ 154 w 269"/>
                <a:gd name="T109" fmla="*/ 20 h 318"/>
                <a:gd name="T110" fmla="*/ 120 w 269"/>
                <a:gd name="T111" fmla="*/ 2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9" h="318">
                  <a:moveTo>
                    <a:pt x="120" y="20"/>
                  </a:moveTo>
                  <a:lnTo>
                    <a:pt x="120" y="150"/>
                  </a:lnTo>
                  <a:lnTo>
                    <a:pt x="129" y="150"/>
                  </a:lnTo>
                  <a:lnTo>
                    <a:pt x="149" y="145"/>
                  </a:lnTo>
                  <a:lnTo>
                    <a:pt x="168" y="140"/>
                  </a:lnTo>
                  <a:lnTo>
                    <a:pt x="178" y="135"/>
                  </a:lnTo>
                  <a:lnTo>
                    <a:pt x="187" y="121"/>
                  </a:lnTo>
                  <a:lnTo>
                    <a:pt x="197" y="101"/>
                  </a:lnTo>
                  <a:lnTo>
                    <a:pt x="202" y="82"/>
                  </a:lnTo>
                  <a:lnTo>
                    <a:pt x="207" y="82"/>
                  </a:lnTo>
                  <a:lnTo>
                    <a:pt x="207" y="241"/>
                  </a:lnTo>
                  <a:lnTo>
                    <a:pt x="202" y="241"/>
                  </a:lnTo>
                  <a:lnTo>
                    <a:pt x="197" y="217"/>
                  </a:lnTo>
                  <a:lnTo>
                    <a:pt x="192" y="203"/>
                  </a:lnTo>
                  <a:lnTo>
                    <a:pt x="187" y="188"/>
                  </a:lnTo>
                  <a:lnTo>
                    <a:pt x="178" y="178"/>
                  </a:lnTo>
                  <a:lnTo>
                    <a:pt x="154" y="169"/>
                  </a:lnTo>
                  <a:lnTo>
                    <a:pt x="129" y="164"/>
                  </a:lnTo>
                  <a:lnTo>
                    <a:pt x="120" y="164"/>
                  </a:lnTo>
                  <a:lnTo>
                    <a:pt x="120" y="265"/>
                  </a:lnTo>
                  <a:lnTo>
                    <a:pt x="125" y="284"/>
                  </a:lnTo>
                  <a:lnTo>
                    <a:pt x="125" y="294"/>
                  </a:lnTo>
                  <a:lnTo>
                    <a:pt x="129" y="299"/>
                  </a:lnTo>
                  <a:lnTo>
                    <a:pt x="134" y="304"/>
                  </a:lnTo>
                  <a:lnTo>
                    <a:pt x="144" y="308"/>
                  </a:lnTo>
                  <a:lnTo>
                    <a:pt x="158" y="308"/>
                  </a:lnTo>
                  <a:lnTo>
                    <a:pt x="168" y="308"/>
                  </a:lnTo>
                  <a:lnTo>
                    <a:pt x="168" y="318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9" y="308"/>
                  </a:lnTo>
                  <a:lnTo>
                    <a:pt x="24" y="308"/>
                  </a:lnTo>
                  <a:lnTo>
                    <a:pt x="33" y="304"/>
                  </a:lnTo>
                  <a:lnTo>
                    <a:pt x="38" y="299"/>
                  </a:lnTo>
                  <a:lnTo>
                    <a:pt x="43" y="294"/>
                  </a:lnTo>
                  <a:lnTo>
                    <a:pt x="43" y="284"/>
                  </a:lnTo>
                  <a:lnTo>
                    <a:pt x="48" y="265"/>
                  </a:lnTo>
                  <a:lnTo>
                    <a:pt x="48" y="53"/>
                  </a:lnTo>
                  <a:lnTo>
                    <a:pt x="43" y="34"/>
                  </a:lnTo>
                  <a:lnTo>
                    <a:pt x="43" y="24"/>
                  </a:lnTo>
                  <a:lnTo>
                    <a:pt x="38" y="20"/>
                  </a:lnTo>
                  <a:lnTo>
                    <a:pt x="33" y="15"/>
                  </a:lnTo>
                  <a:lnTo>
                    <a:pt x="24" y="10"/>
                  </a:lnTo>
                  <a:lnTo>
                    <a:pt x="9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269" y="0"/>
                  </a:lnTo>
                  <a:lnTo>
                    <a:pt x="269" y="92"/>
                  </a:lnTo>
                  <a:lnTo>
                    <a:pt x="259" y="92"/>
                  </a:lnTo>
                  <a:lnTo>
                    <a:pt x="255" y="63"/>
                  </a:lnTo>
                  <a:lnTo>
                    <a:pt x="245" y="44"/>
                  </a:lnTo>
                  <a:lnTo>
                    <a:pt x="226" y="29"/>
                  </a:lnTo>
                  <a:lnTo>
                    <a:pt x="202" y="20"/>
                  </a:lnTo>
                  <a:lnTo>
                    <a:pt x="182" y="20"/>
                  </a:lnTo>
                  <a:lnTo>
                    <a:pt x="154" y="20"/>
                  </a:lnTo>
                  <a:lnTo>
                    <a:pt x="120" y="2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9830" y="1638"/>
              <a:ext cx="167" cy="237"/>
            </a:xfrm>
            <a:custGeom>
              <a:avLst/>
              <a:gdLst>
                <a:gd name="T0" fmla="*/ 207 w 226"/>
                <a:gd name="T1" fmla="*/ 106 h 337"/>
                <a:gd name="T2" fmla="*/ 192 w 226"/>
                <a:gd name="T3" fmla="*/ 86 h 337"/>
                <a:gd name="T4" fmla="*/ 173 w 226"/>
                <a:gd name="T5" fmla="*/ 58 h 337"/>
                <a:gd name="T6" fmla="*/ 149 w 226"/>
                <a:gd name="T7" fmla="*/ 33 h 337"/>
                <a:gd name="T8" fmla="*/ 120 w 226"/>
                <a:gd name="T9" fmla="*/ 19 h 337"/>
                <a:gd name="T10" fmla="*/ 81 w 226"/>
                <a:gd name="T11" fmla="*/ 24 h 337"/>
                <a:gd name="T12" fmla="*/ 57 w 226"/>
                <a:gd name="T13" fmla="*/ 43 h 337"/>
                <a:gd name="T14" fmla="*/ 53 w 226"/>
                <a:gd name="T15" fmla="*/ 72 h 337"/>
                <a:gd name="T16" fmla="*/ 67 w 226"/>
                <a:gd name="T17" fmla="*/ 91 h 337"/>
                <a:gd name="T18" fmla="*/ 96 w 226"/>
                <a:gd name="T19" fmla="*/ 110 h 337"/>
                <a:gd name="T20" fmla="*/ 178 w 226"/>
                <a:gd name="T21" fmla="*/ 154 h 337"/>
                <a:gd name="T22" fmla="*/ 211 w 226"/>
                <a:gd name="T23" fmla="*/ 192 h 337"/>
                <a:gd name="T24" fmla="*/ 221 w 226"/>
                <a:gd name="T25" fmla="*/ 221 h 337"/>
                <a:gd name="T26" fmla="*/ 221 w 226"/>
                <a:gd name="T27" fmla="*/ 255 h 337"/>
                <a:gd name="T28" fmla="*/ 207 w 226"/>
                <a:gd name="T29" fmla="*/ 289 h 337"/>
                <a:gd name="T30" fmla="*/ 178 w 226"/>
                <a:gd name="T31" fmla="*/ 317 h 337"/>
                <a:gd name="T32" fmla="*/ 134 w 226"/>
                <a:gd name="T33" fmla="*/ 332 h 337"/>
                <a:gd name="T34" fmla="*/ 101 w 226"/>
                <a:gd name="T35" fmla="*/ 332 h 337"/>
                <a:gd name="T36" fmla="*/ 72 w 226"/>
                <a:gd name="T37" fmla="*/ 327 h 337"/>
                <a:gd name="T38" fmla="*/ 43 w 226"/>
                <a:gd name="T39" fmla="*/ 317 h 337"/>
                <a:gd name="T40" fmla="*/ 28 w 226"/>
                <a:gd name="T41" fmla="*/ 317 h 337"/>
                <a:gd name="T42" fmla="*/ 14 w 226"/>
                <a:gd name="T43" fmla="*/ 327 h 337"/>
                <a:gd name="T44" fmla="*/ 0 w 226"/>
                <a:gd name="T45" fmla="*/ 332 h 337"/>
                <a:gd name="T46" fmla="*/ 9 w 226"/>
                <a:gd name="T47" fmla="*/ 212 h 337"/>
                <a:gd name="T48" fmla="*/ 24 w 226"/>
                <a:gd name="T49" fmla="*/ 260 h 337"/>
                <a:gd name="T50" fmla="*/ 48 w 226"/>
                <a:gd name="T51" fmla="*/ 293 h 337"/>
                <a:gd name="T52" fmla="*/ 81 w 226"/>
                <a:gd name="T53" fmla="*/ 313 h 337"/>
                <a:gd name="T54" fmla="*/ 110 w 226"/>
                <a:gd name="T55" fmla="*/ 317 h 337"/>
                <a:gd name="T56" fmla="*/ 154 w 226"/>
                <a:gd name="T57" fmla="*/ 303 h 337"/>
                <a:gd name="T58" fmla="*/ 168 w 226"/>
                <a:gd name="T59" fmla="*/ 269 h 337"/>
                <a:gd name="T60" fmla="*/ 163 w 226"/>
                <a:gd name="T61" fmla="*/ 250 h 337"/>
                <a:gd name="T62" fmla="*/ 144 w 226"/>
                <a:gd name="T63" fmla="*/ 226 h 337"/>
                <a:gd name="T64" fmla="*/ 101 w 226"/>
                <a:gd name="T65" fmla="*/ 202 h 337"/>
                <a:gd name="T66" fmla="*/ 38 w 226"/>
                <a:gd name="T67" fmla="*/ 168 h 337"/>
                <a:gd name="T68" fmla="*/ 9 w 226"/>
                <a:gd name="T69" fmla="*/ 135 h 337"/>
                <a:gd name="T70" fmla="*/ 0 w 226"/>
                <a:gd name="T71" fmla="*/ 91 h 337"/>
                <a:gd name="T72" fmla="*/ 9 w 226"/>
                <a:gd name="T73" fmla="*/ 58 h 337"/>
                <a:gd name="T74" fmla="*/ 28 w 226"/>
                <a:gd name="T75" fmla="*/ 29 h 337"/>
                <a:gd name="T76" fmla="*/ 62 w 226"/>
                <a:gd name="T77" fmla="*/ 9 h 337"/>
                <a:gd name="T78" fmla="*/ 101 w 226"/>
                <a:gd name="T79" fmla="*/ 0 h 337"/>
                <a:gd name="T80" fmla="*/ 130 w 226"/>
                <a:gd name="T81" fmla="*/ 5 h 337"/>
                <a:gd name="T82" fmla="*/ 158 w 226"/>
                <a:gd name="T83" fmla="*/ 14 h 337"/>
                <a:gd name="T84" fmla="*/ 178 w 226"/>
                <a:gd name="T85" fmla="*/ 24 h 337"/>
                <a:gd name="T86" fmla="*/ 187 w 226"/>
                <a:gd name="T87" fmla="*/ 19 h 337"/>
                <a:gd name="T88" fmla="*/ 197 w 226"/>
                <a:gd name="T89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" h="337">
                  <a:moveTo>
                    <a:pt x="202" y="0"/>
                  </a:moveTo>
                  <a:lnTo>
                    <a:pt x="207" y="106"/>
                  </a:lnTo>
                  <a:lnTo>
                    <a:pt x="197" y="106"/>
                  </a:lnTo>
                  <a:lnTo>
                    <a:pt x="192" y="86"/>
                  </a:lnTo>
                  <a:lnTo>
                    <a:pt x="183" y="72"/>
                  </a:lnTo>
                  <a:lnTo>
                    <a:pt x="173" y="58"/>
                  </a:lnTo>
                  <a:lnTo>
                    <a:pt x="163" y="43"/>
                  </a:lnTo>
                  <a:lnTo>
                    <a:pt x="149" y="33"/>
                  </a:lnTo>
                  <a:lnTo>
                    <a:pt x="134" y="24"/>
                  </a:lnTo>
                  <a:lnTo>
                    <a:pt x="120" y="19"/>
                  </a:lnTo>
                  <a:lnTo>
                    <a:pt x="106" y="19"/>
                  </a:lnTo>
                  <a:lnTo>
                    <a:pt x="81" y="24"/>
                  </a:lnTo>
                  <a:lnTo>
                    <a:pt x="67" y="33"/>
                  </a:lnTo>
                  <a:lnTo>
                    <a:pt x="57" y="43"/>
                  </a:lnTo>
                  <a:lnTo>
                    <a:pt x="53" y="62"/>
                  </a:lnTo>
                  <a:lnTo>
                    <a:pt x="53" y="72"/>
                  </a:lnTo>
                  <a:lnTo>
                    <a:pt x="57" y="82"/>
                  </a:lnTo>
                  <a:lnTo>
                    <a:pt x="67" y="91"/>
                  </a:lnTo>
                  <a:lnTo>
                    <a:pt x="77" y="101"/>
                  </a:lnTo>
                  <a:lnTo>
                    <a:pt x="96" y="110"/>
                  </a:lnTo>
                  <a:lnTo>
                    <a:pt x="130" y="130"/>
                  </a:lnTo>
                  <a:lnTo>
                    <a:pt x="178" y="154"/>
                  </a:lnTo>
                  <a:lnTo>
                    <a:pt x="207" y="183"/>
                  </a:lnTo>
                  <a:lnTo>
                    <a:pt x="211" y="192"/>
                  </a:lnTo>
                  <a:lnTo>
                    <a:pt x="221" y="207"/>
                  </a:lnTo>
                  <a:lnTo>
                    <a:pt x="221" y="221"/>
                  </a:lnTo>
                  <a:lnTo>
                    <a:pt x="226" y="236"/>
                  </a:lnTo>
                  <a:lnTo>
                    <a:pt x="221" y="255"/>
                  </a:lnTo>
                  <a:lnTo>
                    <a:pt x="216" y="274"/>
                  </a:lnTo>
                  <a:lnTo>
                    <a:pt x="207" y="289"/>
                  </a:lnTo>
                  <a:lnTo>
                    <a:pt x="192" y="308"/>
                  </a:lnTo>
                  <a:lnTo>
                    <a:pt x="178" y="317"/>
                  </a:lnTo>
                  <a:lnTo>
                    <a:pt x="158" y="327"/>
                  </a:lnTo>
                  <a:lnTo>
                    <a:pt x="134" y="332"/>
                  </a:lnTo>
                  <a:lnTo>
                    <a:pt x="115" y="337"/>
                  </a:lnTo>
                  <a:lnTo>
                    <a:pt x="101" y="332"/>
                  </a:lnTo>
                  <a:lnTo>
                    <a:pt x="86" y="332"/>
                  </a:lnTo>
                  <a:lnTo>
                    <a:pt x="72" y="327"/>
                  </a:lnTo>
                  <a:lnTo>
                    <a:pt x="53" y="317"/>
                  </a:lnTo>
                  <a:lnTo>
                    <a:pt x="43" y="317"/>
                  </a:lnTo>
                  <a:lnTo>
                    <a:pt x="33" y="317"/>
                  </a:lnTo>
                  <a:lnTo>
                    <a:pt x="28" y="317"/>
                  </a:lnTo>
                  <a:lnTo>
                    <a:pt x="19" y="317"/>
                  </a:lnTo>
                  <a:lnTo>
                    <a:pt x="14" y="327"/>
                  </a:lnTo>
                  <a:lnTo>
                    <a:pt x="9" y="332"/>
                  </a:lnTo>
                  <a:lnTo>
                    <a:pt x="0" y="332"/>
                  </a:lnTo>
                  <a:lnTo>
                    <a:pt x="0" y="212"/>
                  </a:lnTo>
                  <a:lnTo>
                    <a:pt x="9" y="212"/>
                  </a:lnTo>
                  <a:lnTo>
                    <a:pt x="14" y="236"/>
                  </a:lnTo>
                  <a:lnTo>
                    <a:pt x="24" y="260"/>
                  </a:lnTo>
                  <a:lnTo>
                    <a:pt x="33" y="274"/>
                  </a:lnTo>
                  <a:lnTo>
                    <a:pt x="48" y="293"/>
                  </a:lnTo>
                  <a:lnTo>
                    <a:pt x="62" y="303"/>
                  </a:lnTo>
                  <a:lnTo>
                    <a:pt x="81" y="313"/>
                  </a:lnTo>
                  <a:lnTo>
                    <a:pt x="96" y="317"/>
                  </a:lnTo>
                  <a:lnTo>
                    <a:pt x="110" y="317"/>
                  </a:lnTo>
                  <a:lnTo>
                    <a:pt x="134" y="313"/>
                  </a:lnTo>
                  <a:lnTo>
                    <a:pt x="154" y="303"/>
                  </a:lnTo>
                  <a:lnTo>
                    <a:pt x="168" y="289"/>
                  </a:lnTo>
                  <a:lnTo>
                    <a:pt x="168" y="269"/>
                  </a:lnTo>
                  <a:lnTo>
                    <a:pt x="168" y="260"/>
                  </a:lnTo>
                  <a:lnTo>
                    <a:pt x="163" y="250"/>
                  </a:lnTo>
                  <a:lnTo>
                    <a:pt x="158" y="236"/>
                  </a:lnTo>
                  <a:lnTo>
                    <a:pt x="144" y="226"/>
                  </a:lnTo>
                  <a:lnTo>
                    <a:pt x="130" y="216"/>
                  </a:lnTo>
                  <a:lnTo>
                    <a:pt x="101" y="202"/>
                  </a:lnTo>
                  <a:lnTo>
                    <a:pt x="67" y="183"/>
                  </a:lnTo>
                  <a:lnTo>
                    <a:pt x="38" y="168"/>
                  </a:lnTo>
                  <a:lnTo>
                    <a:pt x="24" y="149"/>
                  </a:lnTo>
                  <a:lnTo>
                    <a:pt x="9" y="135"/>
                  </a:lnTo>
                  <a:lnTo>
                    <a:pt x="4" y="115"/>
                  </a:lnTo>
                  <a:lnTo>
                    <a:pt x="0" y="91"/>
                  </a:lnTo>
                  <a:lnTo>
                    <a:pt x="4" y="72"/>
                  </a:lnTo>
                  <a:lnTo>
                    <a:pt x="9" y="58"/>
                  </a:lnTo>
                  <a:lnTo>
                    <a:pt x="19" y="43"/>
                  </a:lnTo>
                  <a:lnTo>
                    <a:pt x="28" y="29"/>
                  </a:lnTo>
                  <a:lnTo>
                    <a:pt x="43" y="14"/>
                  </a:lnTo>
                  <a:lnTo>
                    <a:pt x="62" y="9"/>
                  </a:lnTo>
                  <a:lnTo>
                    <a:pt x="77" y="5"/>
                  </a:lnTo>
                  <a:lnTo>
                    <a:pt x="101" y="0"/>
                  </a:lnTo>
                  <a:lnTo>
                    <a:pt x="115" y="0"/>
                  </a:lnTo>
                  <a:lnTo>
                    <a:pt x="130" y="5"/>
                  </a:lnTo>
                  <a:lnTo>
                    <a:pt x="139" y="9"/>
                  </a:lnTo>
                  <a:lnTo>
                    <a:pt x="158" y="14"/>
                  </a:lnTo>
                  <a:lnTo>
                    <a:pt x="168" y="19"/>
                  </a:lnTo>
                  <a:lnTo>
                    <a:pt x="178" y="24"/>
                  </a:lnTo>
                  <a:lnTo>
                    <a:pt x="183" y="24"/>
                  </a:lnTo>
                  <a:lnTo>
                    <a:pt x="187" y="19"/>
                  </a:lnTo>
                  <a:lnTo>
                    <a:pt x="192" y="14"/>
                  </a:lnTo>
                  <a:lnTo>
                    <a:pt x="197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10018" y="1645"/>
              <a:ext cx="264" cy="223"/>
            </a:xfrm>
            <a:custGeom>
              <a:avLst/>
              <a:gdLst>
                <a:gd name="T0" fmla="*/ 120 w 356"/>
                <a:gd name="T1" fmla="*/ 265 h 318"/>
                <a:gd name="T2" fmla="*/ 125 w 356"/>
                <a:gd name="T3" fmla="*/ 294 h 318"/>
                <a:gd name="T4" fmla="*/ 135 w 356"/>
                <a:gd name="T5" fmla="*/ 304 h 318"/>
                <a:gd name="T6" fmla="*/ 154 w 356"/>
                <a:gd name="T7" fmla="*/ 308 h 318"/>
                <a:gd name="T8" fmla="*/ 163 w 356"/>
                <a:gd name="T9" fmla="*/ 318 h 318"/>
                <a:gd name="T10" fmla="*/ 0 w 356"/>
                <a:gd name="T11" fmla="*/ 308 h 318"/>
                <a:gd name="T12" fmla="*/ 24 w 356"/>
                <a:gd name="T13" fmla="*/ 308 h 318"/>
                <a:gd name="T14" fmla="*/ 38 w 356"/>
                <a:gd name="T15" fmla="*/ 299 h 318"/>
                <a:gd name="T16" fmla="*/ 43 w 356"/>
                <a:gd name="T17" fmla="*/ 284 h 318"/>
                <a:gd name="T18" fmla="*/ 43 w 356"/>
                <a:gd name="T19" fmla="*/ 53 h 318"/>
                <a:gd name="T20" fmla="*/ 43 w 356"/>
                <a:gd name="T21" fmla="*/ 24 h 318"/>
                <a:gd name="T22" fmla="*/ 29 w 356"/>
                <a:gd name="T23" fmla="*/ 15 h 318"/>
                <a:gd name="T24" fmla="*/ 9 w 356"/>
                <a:gd name="T25" fmla="*/ 10 h 318"/>
                <a:gd name="T26" fmla="*/ 0 w 356"/>
                <a:gd name="T27" fmla="*/ 0 h 318"/>
                <a:gd name="T28" fmla="*/ 163 w 356"/>
                <a:gd name="T29" fmla="*/ 10 h 318"/>
                <a:gd name="T30" fmla="*/ 144 w 356"/>
                <a:gd name="T31" fmla="*/ 10 h 318"/>
                <a:gd name="T32" fmla="*/ 125 w 356"/>
                <a:gd name="T33" fmla="*/ 20 h 318"/>
                <a:gd name="T34" fmla="*/ 120 w 356"/>
                <a:gd name="T35" fmla="*/ 34 h 318"/>
                <a:gd name="T36" fmla="*/ 120 w 356"/>
                <a:gd name="T37" fmla="*/ 145 h 318"/>
                <a:gd name="T38" fmla="*/ 231 w 356"/>
                <a:gd name="T39" fmla="*/ 53 h 318"/>
                <a:gd name="T40" fmla="*/ 231 w 356"/>
                <a:gd name="T41" fmla="*/ 24 h 318"/>
                <a:gd name="T42" fmla="*/ 221 w 356"/>
                <a:gd name="T43" fmla="*/ 15 h 318"/>
                <a:gd name="T44" fmla="*/ 197 w 356"/>
                <a:gd name="T45" fmla="*/ 10 h 318"/>
                <a:gd name="T46" fmla="*/ 187 w 356"/>
                <a:gd name="T47" fmla="*/ 0 h 318"/>
                <a:gd name="T48" fmla="*/ 356 w 356"/>
                <a:gd name="T49" fmla="*/ 10 h 318"/>
                <a:gd name="T50" fmla="*/ 332 w 356"/>
                <a:gd name="T51" fmla="*/ 10 h 318"/>
                <a:gd name="T52" fmla="*/ 317 w 356"/>
                <a:gd name="T53" fmla="*/ 20 h 318"/>
                <a:gd name="T54" fmla="*/ 308 w 356"/>
                <a:gd name="T55" fmla="*/ 34 h 318"/>
                <a:gd name="T56" fmla="*/ 308 w 356"/>
                <a:gd name="T57" fmla="*/ 265 h 318"/>
                <a:gd name="T58" fmla="*/ 313 w 356"/>
                <a:gd name="T59" fmla="*/ 294 h 318"/>
                <a:gd name="T60" fmla="*/ 322 w 356"/>
                <a:gd name="T61" fmla="*/ 304 h 318"/>
                <a:gd name="T62" fmla="*/ 342 w 356"/>
                <a:gd name="T63" fmla="*/ 308 h 318"/>
                <a:gd name="T64" fmla="*/ 356 w 356"/>
                <a:gd name="T65" fmla="*/ 318 h 318"/>
                <a:gd name="T66" fmla="*/ 187 w 356"/>
                <a:gd name="T67" fmla="*/ 308 h 318"/>
                <a:gd name="T68" fmla="*/ 212 w 356"/>
                <a:gd name="T69" fmla="*/ 308 h 318"/>
                <a:gd name="T70" fmla="*/ 226 w 356"/>
                <a:gd name="T71" fmla="*/ 299 h 318"/>
                <a:gd name="T72" fmla="*/ 231 w 356"/>
                <a:gd name="T73" fmla="*/ 284 h 318"/>
                <a:gd name="T74" fmla="*/ 231 w 356"/>
                <a:gd name="T75" fmla="*/ 164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6" h="318">
                  <a:moveTo>
                    <a:pt x="120" y="164"/>
                  </a:moveTo>
                  <a:lnTo>
                    <a:pt x="120" y="265"/>
                  </a:lnTo>
                  <a:lnTo>
                    <a:pt x="120" y="284"/>
                  </a:lnTo>
                  <a:lnTo>
                    <a:pt x="125" y="294"/>
                  </a:lnTo>
                  <a:lnTo>
                    <a:pt x="125" y="299"/>
                  </a:lnTo>
                  <a:lnTo>
                    <a:pt x="135" y="304"/>
                  </a:lnTo>
                  <a:lnTo>
                    <a:pt x="144" y="308"/>
                  </a:lnTo>
                  <a:lnTo>
                    <a:pt x="154" y="308"/>
                  </a:lnTo>
                  <a:lnTo>
                    <a:pt x="163" y="308"/>
                  </a:lnTo>
                  <a:lnTo>
                    <a:pt x="163" y="318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9" y="308"/>
                  </a:lnTo>
                  <a:lnTo>
                    <a:pt x="24" y="308"/>
                  </a:lnTo>
                  <a:lnTo>
                    <a:pt x="33" y="304"/>
                  </a:lnTo>
                  <a:lnTo>
                    <a:pt x="38" y="299"/>
                  </a:lnTo>
                  <a:lnTo>
                    <a:pt x="43" y="294"/>
                  </a:lnTo>
                  <a:lnTo>
                    <a:pt x="43" y="284"/>
                  </a:lnTo>
                  <a:lnTo>
                    <a:pt x="43" y="265"/>
                  </a:lnTo>
                  <a:lnTo>
                    <a:pt x="43" y="53"/>
                  </a:lnTo>
                  <a:lnTo>
                    <a:pt x="43" y="34"/>
                  </a:lnTo>
                  <a:lnTo>
                    <a:pt x="43" y="24"/>
                  </a:lnTo>
                  <a:lnTo>
                    <a:pt x="38" y="20"/>
                  </a:lnTo>
                  <a:lnTo>
                    <a:pt x="29" y="15"/>
                  </a:lnTo>
                  <a:lnTo>
                    <a:pt x="19" y="10"/>
                  </a:lnTo>
                  <a:lnTo>
                    <a:pt x="9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163" y="0"/>
                  </a:lnTo>
                  <a:lnTo>
                    <a:pt x="163" y="10"/>
                  </a:lnTo>
                  <a:lnTo>
                    <a:pt x="154" y="10"/>
                  </a:lnTo>
                  <a:lnTo>
                    <a:pt x="144" y="10"/>
                  </a:lnTo>
                  <a:lnTo>
                    <a:pt x="135" y="15"/>
                  </a:lnTo>
                  <a:lnTo>
                    <a:pt x="125" y="20"/>
                  </a:lnTo>
                  <a:lnTo>
                    <a:pt x="125" y="24"/>
                  </a:lnTo>
                  <a:lnTo>
                    <a:pt x="120" y="34"/>
                  </a:lnTo>
                  <a:lnTo>
                    <a:pt x="120" y="53"/>
                  </a:lnTo>
                  <a:lnTo>
                    <a:pt x="120" y="145"/>
                  </a:lnTo>
                  <a:lnTo>
                    <a:pt x="231" y="145"/>
                  </a:lnTo>
                  <a:lnTo>
                    <a:pt x="231" y="53"/>
                  </a:lnTo>
                  <a:lnTo>
                    <a:pt x="231" y="34"/>
                  </a:lnTo>
                  <a:lnTo>
                    <a:pt x="231" y="24"/>
                  </a:lnTo>
                  <a:lnTo>
                    <a:pt x="226" y="20"/>
                  </a:lnTo>
                  <a:lnTo>
                    <a:pt x="221" y="15"/>
                  </a:lnTo>
                  <a:lnTo>
                    <a:pt x="212" y="10"/>
                  </a:lnTo>
                  <a:lnTo>
                    <a:pt x="197" y="10"/>
                  </a:lnTo>
                  <a:lnTo>
                    <a:pt x="187" y="10"/>
                  </a:lnTo>
                  <a:lnTo>
                    <a:pt x="187" y="0"/>
                  </a:lnTo>
                  <a:lnTo>
                    <a:pt x="356" y="0"/>
                  </a:lnTo>
                  <a:lnTo>
                    <a:pt x="356" y="10"/>
                  </a:lnTo>
                  <a:lnTo>
                    <a:pt x="342" y="10"/>
                  </a:lnTo>
                  <a:lnTo>
                    <a:pt x="332" y="10"/>
                  </a:lnTo>
                  <a:lnTo>
                    <a:pt x="322" y="15"/>
                  </a:lnTo>
                  <a:lnTo>
                    <a:pt x="317" y="20"/>
                  </a:lnTo>
                  <a:lnTo>
                    <a:pt x="313" y="24"/>
                  </a:lnTo>
                  <a:lnTo>
                    <a:pt x="308" y="34"/>
                  </a:lnTo>
                  <a:lnTo>
                    <a:pt x="308" y="53"/>
                  </a:lnTo>
                  <a:lnTo>
                    <a:pt x="308" y="265"/>
                  </a:lnTo>
                  <a:lnTo>
                    <a:pt x="308" y="284"/>
                  </a:lnTo>
                  <a:lnTo>
                    <a:pt x="313" y="294"/>
                  </a:lnTo>
                  <a:lnTo>
                    <a:pt x="317" y="299"/>
                  </a:lnTo>
                  <a:lnTo>
                    <a:pt x="322" y="304"/>
                  </a:lnTo>
                  <a:lnTo>
                    <a:pt x="332" y="308"/>
                  </a:lnTo>
                  <a:lnTo>
                    <a:pt x="342" y="308"/>
                  </a:lnTo>
                  <a:lnTo>
                    <a:pt x="356" y="308"/>
                  </a:lnTo>
                  <a:lnTo>
                    <a:pt x="356" y="318"/>
                  </a:lnTo>
                  <a:lnTo>
                    <a:pt x="187" y="318"/>
                  </a:lnTo>
                  <a:lnTo>
                    <a:pt x="187" y="308"/>
                  </a:lnTo>
                  <a:lnTo>
                    <a:pt x="197" y="308"/>
                  </a:lnTo>
                  <a:lnTo>
                    <a:pt x="212" y="308"/>
                  </a:lnTo>
                  <a:lnTo>
                    <a:pt x="221" y="304"/>
                  </a:lnTo>
                  <a:lnTo>
                    <a:pt x="226" y="299"/>
                  </a:lnTo>
                  <a:lnTo>
                    <a:pt x="231" y="294"/>
                  </a:lnTo>
                  <a:lnTo>
                    <a:pt x="231" y="284"/>
                  </a:lnTo>
                  <a:lnTo>
                    <a:pt x="231" y="265"/>
                  </a:lnTo>
                  <a:lnTo>
                    <a:pt x="231" y="164"/>
                  </a:lnTo>
                  <a:lnTo>
                    <a:pt x="120" y="164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10307" y="1638"/>
              <a:ext cx="163" cy="237"/>
            </a:xfrm>
            <a:custGeom>
              <a:avLst/>
              <a:gdLst>
                <a:gd name="T0" fmla="*/ 202 w 221"/>
                <a:gd name="T1" fmla="*/ 106 h 337"/>
                <a:gd name="T2" fmla="*/ 187 w 221"/>
                <a:gd name="T3" fmla="*/ 86 h 337"/>
                <a:gd name="T4" fmla="*/ 168 w 221"/>
                <a:gd name="T5" fmla="*/ 58 h 337"/>
                <a:gd name="T6" fmla="*/ 144 w 221"/>
                <a:gd name="T7" fmla="*/ 33 h 337"/>
                <a:gd name="T8" fmla="*/ 115 w 221"/>
                <a:gd name="T9" fmla="*/ 19 h 337"/>
                <a:gd name="T10" fmla="*/ 77 w 221"/>
                <a:gd name="T11" fmla="*/ 24 h 337"/>
                <a:gd name="T12" fmla="*/ 53 w 221"/>
                <a:gd name="T13" fmla="*/ 43 h 337"/>
                <a:gd name="T14" fmla="*/ 48 w 221"/>
                <a:gd name="T15" fmla="*/ 72 h 337"/>
                <a:gd name="T16" fmla="*/ 62 w 221"/>
                <a:gd name="T17" fmla="*/ 91 h 337"/>
                <a:gd name="T18" fmla="*/ 96 w 221"/>
                <a:gd name="T19" fmla="*/ 110 h 337"/>
                <a:gd name="T20" fmla="*/ 173 w 221"/>
                <a:gd name="T21" fmla="*/ 154 h 337"/>
                <a:gd name="T22" fmla="*/ 211 w 221"/>
                <a:gd name="T23" fmla="*/ 192 h 337"/>
                <a:gd name="T24" fmla="*/ 221 w 221"/>
                <a:gd name="T25" fmla="*/ 221 h 337"/>
                <a:gd name="T26" fmla="*/ 221 w 221"/>
                <a:gd name="T27" fmla="*/ 255 h 337"/>
                <a:gd name="T28" fmla="*/ 202 w 221"/>
                <a:gd name="T29" fmla="*/ 289 h 337"/>
                <a:gd name="T30" fmla="*/ 173 w 221"/>
                <a:gd name="T31" fmla="*/ 317 h 337"/>
                <a:gd name="T32" fmla="*/ 134 w 221"/>
                <a:gd name="T33" fmla="*/ 332 h 337"/>
                <a:gd name="T34" fmla="*/ 96 w 221"/>
                <a:gd name="T35" fmla="*/ 332 h 337"/>
                <a:gd name="T36" fmla="*/ 67 w 221"/>
                <a:gd name="T37" fmla="*/ 327 h 337"/>
                <a:gd name="T38" fmla="*/ 38 w 221"/>
                <a:gd name="T39" fmla="*/ 317 h 337"/>
                <a:gd name="T40" fmla="*/ 24 w 221"/>
                <a:gd name="T41" fmla="*/ 317 h 337"/>
                <a:gd name="T42" fmla="*/ 9 w 221"/>
                <a:gd name="T43" fmla="*/ 327 h 337"/>
                <a:gd name="T44" fmla="*/ 0 w 221"/>
                <a:gd name="T45" fmla="*/ 332 h 337"/>
                <a:gd name="T46" fmla="*/ 4 w 221"/>
                <a:gd name="T47" fmla="*/ 212 h 337"/>
                <a:gd name="T48" fmla="*/ 24 w 221"/>
                <a:gd name="T49" fmla="*/ 260 h 337"/>
                <a:gd name="T50" fmla="*/ 48 w 221"/>
                <a:gd name="T51" fmla="*/ 293 h 337"/>
                <a:gd name="T52" fmla="*/ 77 w 221"/>
                <a:gd name="T53" fmla="*/ 313 h 337"/>
                <a:gd name="T54" fmla="*/ 110 w 221"/>
                <a:gd name="T55" fmla="*/ 317 h 337"/>
                <a:gd name="T56" fmla="*/ 154 w 221"/>
                <a:gd name="T57" fmla="*/ 303 h 337"/>
                <a:gd name="T58" fmla="*/ 168 w 221"/>
                <a:gd name="T59" fmla="*/ 269 h 337"/>
                <a:gd name="T60" fmla="*/ 163 w 221"/>
                <a:gd name="T61" fmla="*/ 250 h 337"/>
                <a:gd name="T62" fmla="*/ 144 w 221"/>
                <a:gd name="T63" fmla="*/ 226 h 337"/>
                <a:gd name="T64" fmla="*/ 101 w 221"/>
                <a:gd name="T65" fmla="*/ 202 h 337"/>
                <a:gd name="T66" fmla="*/ 38 w 221"/>
                <a:gd name="T67" fmla="*/ 168 h 337"/>
                <a:gd name="T68" fmla="*/ 9 w 221"/>
                <a:gd name="T69" fmla="*/ 135 h 337"/>
                <a:gd name="T70" fmla="*/ 0 w 221"/>
                <a:gd name="T71" fmla="*/ 91 h 337"/>
                <a:gd name="T72" fmla="*/ 4 w 221"/>
                <a:gd name="T73" fmla="*/ 58 h 337"/>
                <a:gd name="T74" fmla="*/ 24 w 221"/>
                <a:gd name="T75" fmla="*/ 29 h 337"/>
                <a:gd name="T76" fmla="*/ 57 w 221"/>
                <a:gd name="T77" fmla="*/ 9 h 337"/>
                <a:gd name="T78" fmla="*/ 96 w 221"/>
                <a:gd name="T79" fmla="*/ 0 h 337"/>
                <a:gd name="T80" fmla="*/ 125 w 221"/>
                <a:gd name="T81" fmla="*/ 5 h 337"/>
                <a:gd name="T82" fmla="*/ 154 w 221"/>
                <a:gd name="T83" fmla="*/ 14 h 337"/>
                <a:gd name="T84" fmla="*/ 178 w 221"/>
                <a:gd name="T85" fmla="*/ 24 h 337"/>
                <a:gd name="T86" fmla="*/ 183 w 221"/>
                <a:gd name="T87" fmla="*/ 19 h 337"/>
                <a:gd name="T88" fmla="*/ 192 w 221"/>
                <a:gd name="T89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1" h="337">
                  <a:moveTo>
                    <a:pt x="197" y="0"/>
                  </a:moveTo>
                  <a:lnTo>
                    <a:pt x="202" y="106"/>
                  </a:lnTo>
                  <a:lnTo>
                    <a:pt x="192" y="106"/>
                  </a:lnTo>
                  <a:lnTo>
                    <a:pt x="187" y="86"/>
                  </a:lnTo>
                  <a:lnTo>
                    <a:pt x="178" y="72"/>
                  </a:lnTo>
                  <a:lnTo>
                    <a:pt x="168" y="58"/>
                  </a:lnTo>
                  <a:lnTo>
                    <a:pt x="159" y="43"/>
                  </a:lnTo>
                  <a:lnTo>
                    <a:pt x="144" y="33"/>
                  </a:lnTo>
                  <a:lnTo>
                    <a:pt x="130" y="24"/>
                  </a:lnTo>
                  <a:lnTo>
                    <a:pt x="115" y="19"/>
                  </a:lnTo>
                  <a:lnTo>
                    <a:pt x="101" y="19"/>
                  </a:lnTo>
                  <a:lnTo>
                    <a:pt x="77" y="24"/>
                  </a:lnTo>
                  <a:lnTo>
                    <a:pt x="62" y="33"/>
                  </a:lnTo>
                  <a:lnTo>
                    <a:pt x="53" y="43"/>
                  </a:lnTo>
                  <a:lnTo>
                    <a:pt x="48" y="62"/>
                  </a:lnTo>
                  <a:lnTo>
                    <a:pt x="48" y="72"/>
                  </a:lnTo>
                  <a:lnTo>
                    <a:pt x="53" y="82"/>
                  </a:lnTo>
                  <a:lnTo>
                    <a:pt x="62" y="91"/>
                  </a:lnTo>
                  <a:lnTo>
                    <a:pt x="77" y="101"/>
                  </a:lnTo>
                  <a:lnTo>
                    <a:pt x="96" y="110"/>
                  </a:lnTo>
                  <a:lnTo>
                    <a:pt x="125" y="130"/>
                  </a:lnTo>
                  <a:lnTo>
                    <a:pt x="173" y="154"/>
                  </a:lnTo>
                  <a:lnTo>
                    <a:pt x="202" y="183"/>
                  </a:lnTo>
                  <a:lnTo>
                    <a:pt x="211" y="192"/>
                  </a:lnTo>
                  <a:lnTo>
                    <a:pt x="216" y="207"/>
                  </a:lnTo>
                  <a:lnTo>
                    <a:pt x="221" y="221"/>
                  </a:lnTo>
                  <a:lnTo>
                    <a:pt x="221" y="236"/>
                  </a:lnTo>
                  <a:lnTo>
                    <a:pt x="221" y="255"/>
                  </a:lnTo>
                  <a:lnTo>
                    <a:pt x="211" y="274"/>
                  </a:lnTo>
                  <a:lnTo>
                    <a:pt x="202" y="289"/>
                  </a:lnTo>
                  <a:lnTo>
                    <a:pt x="192" y="308"/>
                  </a:lnTo>
                  <a:lnTo>
                    <a:pt x="173" y="317"/>
                  </a:lnTo>
                  <a:lnTo>
                    <a:pt x="154" y="327"/>
                  </a:lnTo>
                  <a:lnTo>
                    <a:pt x="134" y="332"/>
                  </a:lnTo>
                  <a:lnTo>
                    <a:pt x="110" y="337"/>
                  </a:lnTo>
                  <a:lnTo>
                    <a:pt x="96" y="332"/>
                  </a:lnTo>
                  <a:lnTo>
                    <a:pt x="82" y="332"/>
                  </a:lnTo>
                  <a:lnTo>
                    <a:pt x="67" y="327"/>
                  </a:lnTo>
                  <a:lnTo>
                    <a:pt x="48" y="317"/>
                  </a:lnTo>
                  <a:lnTo>
                    <a:pt x="38" y="317"/>
                  </a:lnTo>
                  <a:lnTo>
                    <a:pt x="29" y="317"/>
                  </a:lnTo>
                  <a:lnTo>
                    <a:pt x="24" y="317"/>
                  </a:lnTo>
                  <a:lnTo>
                    <a:pt x="19" y="317"/>
                  </a:lnTo>
                  <a:lnTo>
                    <a:pt x="9" y="327"/>
                  </a:lnTo>
                  <a:lnTo>
                    <a:pt x="4" y="332"/>
                  </a:lnTo>
                  <a:lnTo>
                    <a:pt x="0" y="332"/>
                  </a:lnTo>
                  <a:lnTo>
                    <a:pt x="0" y="212"/>
                  </a:lnTo>
                  <a:lnTo>
                    <a:pt x="4" y="212"/>
                  </a:lnTo>
                  <a:lnTo>
                    <a:pt x="14" y="236"/>
                  </a:lnTo>
                  <a:lnTo>
                    <a:pt x="24" y="260"/>
                  </a:lnTo>
                  <a:lnTo>
                    <a:pt x="33" y="274"/>
                  </a:lnTo>
                  <a:lnTo>
                    <a:pt x="48" y="293"/>
                  </a:lnTo>
                  <a:lnTo>
                    <a:pt x="62" y="303"/>
                  </a:lnTo>
                  <a:lnTo>
                    <a:pt x="77" y="313"/>
                  </a:lnTo>
                  <a:lnTo>
                    <a:pt x="91" y="317"/>
                  </a:lnTo>
                  <a:lnTo>
                    <a:pt x="110" y="317"/>
                  </a:lnTo>
                  <a:lnTo>
                    <a:pt x="134" y="313"/>
                  </a:lnTo>
                  <a:lnTo>
                    <a:pt x="154" y="303"/>
                  </a:lnTo>
                  <a:lnTo>
                    <a:pt x="163" y="289"/>
                  </a:lnTo>
                  <a:lnTo>
                    <a:pt x="168" y="269"/>
                  </a:lnTo>
                  <a:lnTo>
                    <a:pt x="163" y="260"/>
                  </a:lnTo>
                  <a:lnTo>
                    <a:pt x="163" y="250"/>
                  </a:lnTo>
                  <a:lnTo>
                    <a:pt x="154" y="236"/>
                  </a:lnTo>
                  <a:lnTo>
                    <a:pt x="144" y="226"/>
                  </a:lnTo>
                  <a:lnTo>
                    <a:pt x="125" y="216"/>
                  </a:lnTo>
                  <a:lnTo>
                    <a:pt x="101" y="202"/>
                  </a:lnTo>
                  <a:lnTo>
                    <a:pt x="62" y="183"/>
                  </a:lnTo>
                  <a:lnTo>
                    <a:pt x="38" y="168"/>
                  </a:lnTo>
                  <a:lnTo>
                    <a:pt x="19" y="149"/>
                  </a:lnTo>
                  <a:lnTo>
                    <a:pt x="9" y="135"/>
                  </a:lnTo>
                  <a:lnTo>
                    <a:pt x="0" y="115"/>
                  </a:lnTo>
                  <a:lnTo>
                    <a:pt x="0" y="91"/>
                  </a:lnTo>
                  <a:lnTo>
                    <a:pt x="0" y="72"/>
                  </a:lnTo>
                  <a:lnTo>
                    <a:pt x="4" y="58"/>
                  </a:lnTo>
                  <a:lnTo>
                    <a:pt x="14" y="43"/>
                  </a:lnTo>
                  <a:lnTo>
                    <a:pt x="24" y="29"/>
                  </a:lnTo>
                  <a:lnTo>
                    <a:pt x="43" y="14"/>
                  </a:lnTo>
                  <a:lnTo>
                    <a:pt x="57" y="9"/>
                  </a:lnTo>
                  <a:lnTo>
                    <a:pt x="77" y="5"/>
                  </a:lnTo>
                  <a:lnTo>
                    <a:pt x="96" y="0"/>
                  </a:lnTo>
                  <a:lnTo>
                    <a:pt x="110" y="0"/>
                  </a:lnTo>
                  <a:lnTo>
                    <a:pt x="125" y="5"/>
                  </a:lnTo>
                  <a:lnTo>
                    <a:pt x="139" y="9"/>
                  </a:lnTo>
                  <a:lnTo>
                    <a:pt x="154" y="14"/>
                  </a:lnTo>
                  <a:lnTo>
                    <a:pt x="168" y="19"/>
                  </a:lnTo>
                  <a:lnTo>
                    <a:pt x="178" y="24"/>
                  </a:lnTo>
                  <a:lnTo>
                    <a:pt x="183" y="24"/>
                  </a:lnTo>
                  <a:lnTo>
                    <a:pt x="183" y="19"/>
                  </a:lnTo>
                  <a:lnTo>
                    <a:pt x="187" y="14"/>
                  </a:lnTo>
                  <a:lnTo>
                    <a:pt x="192" y="0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0039339" y="6071845"/>
            <a:ext cx="15668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F</a:t>
            </a:r>
            <a:r>
              <a:rPr lang="en-US" sz="1400" b="1" dirty="0"/>
              <a:t>oundation for </a:t>
            </a:r>
          </a:p>
          <a:p>
            <a:r>
              <a:rPr lang="en-US" sz="1400" b="1" dirty="0">
                <a:solidFill>
                  <a:srgbClr val="00B050"/>
                </a:solidFill>
              </a:rPr>
              <a:t>S</a:t>
            </a:r>
            <a:r>
              <a:rPr lang="en-US" sz="1400" b="1" dirty="0"/>
              <a:t>trengthening 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H</a:t>
            </a:r>
            <a:r>
              <a:rPr lang="en-US" sz="1400" b="1" dirty="0"/>
              <a:t>uman </a:t>
            </a:r>
            <a:r>
              <a:rPr lang="en-US" sz="1400" b="1" dirty="0">
                <a:solidFill>
                  <a:srgbClr val="FF0000"/>
                </a:solidFill>
              </a:rPr>
              <a:t>S</a:t>
            </a:r>
            <a:r>
              <a:rPr lang="en-US" sz="1400" b="1" dirty="0"/>
              <a:t>kill</a:t>
            </a:r>
          </a:p>
        </p:txBody>
      </p:sp>
      <p:pic>
        <p:nvPicPr>
          <p:cNvPr id="24" name="Picture 23" descr="final logo blue and orange lin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909" y="6228720"/>
            <a:ext cx="1819275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78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42" y="1032681"/>
            <a:ext cx="3635359" cy="80976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060" y="2505501"/>
            <a:ext cx="9025033" cy="32265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2060"/>
                </a:solidFill>
              </a:rPr>
              <a:t>Enhancing youth participation and providing backstopping support during the period of school to work transition through innovation and ICT within the context of Sri Lanka.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1704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>
                <a:solidFill>
                  <a:schemeClr val="accent2">
                    <a:lumMod val="50000"/>
                  </a:schemeClr>
                </a:solidFill>
              </a:rPr>
              <a:t>Strategies for enhancing ICT and innovation during the period of school to work transition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707" y="1930400"/>
            <a:ext cx="9388239" cy="3880773"/>
          </a:xfrm>
        </p:spPr>
        <p:txBody>
          <a:bodyPr>
            <a:normAutofit fontScale="25000" lnSpcReduction="20000"/>
          </a:bodyPr>
          <a:lstStyle/>
          <a:p>
            <a: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 skill building and job training in the technology sector – this will create new jobs where youth as desirable employees.</a:t>
            </a:r>
            <a:b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A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AU" sz="7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Integrate new technologies to rural areas – </a:t>
            </a:r>
          </a:p>
          <a:p>
            <a:pPr marL="0" indent="0">
              <a:buNone/>
            </a:pPr>
            <a: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-this will mitigate the feelings of rural social and economic isolation among youth.</a:t>
            </a:r>
          </a:p>
          <a:p>
            <a:pPr marL="0" indent="0">
              <a:buNone/>
            </a:pPr>
            <a: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wireless technology can greatly improve upon the communications infrastructure</a:t>
            </a:r>
          </a:p>
          <a:p>
            <a:pPr marL="0" indent="0">
              <a:buNone/>
            </a:pPr>
            <a: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distance and e-learning lead to access to educational and vocational training.</a:t>
            </a:r>
          </a:p>
          <a:p>
            <a:pPr marL="0" indent="0">
              <a:buNone/>
            </a:pPr>
            <a: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Technology can provide  libraries to classrooms for people  do not have access to books </a:t>
            </a:r>
          </a:p>
          <a:p>
            <a:pPr marL="0" indent="0">
              <a:buNone/>
            </a:pPr>
            <a: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which lead to decreasing urban-rural gaps in the quality of education.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7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Facilitate the introduction of IT systems into universities as and primary and secondary schools</a:t>
            </a:r>
            <a:br>
              <a:rPr lang="en-AU" sz="11200" b="1" dirty="0">
                <a:solidFill>
                  <a:schemeClr val="tx1"/>
                </a:solidFill>
              </a:rPr>
            </a:br>
            <a:r>
              <a:rPr lang="en-AU" sz="11200" b="1" dirty="0">
                <a:solidFill>
                  <a:schemeClr val="tx1"/>
                </a:solidFill>
              </a:rPr>
              <a:t>- </a:t>
            </a:r>
            <a: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should linked to national economic and social development objectives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- lead to adapt new methods and means in the classroom will improve the innovations and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novel concepts</a:t>
            </a:r>
            <a:br>
              <a:rPr lang="en-A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A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br>
              <a:rPr lang="en-AU" b="1" dirty="0"/>
            </a:b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79730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436"/>
            <a:ext cx="2202344" cy="502555"/>
          </a:xfrm>
        </p:spPr>
        <p:txBody>
          <a:bodyPr>
            <a:normAutofit fontScale="90000"/>
          </a:bodyPr>
          <a:lstStyle/>
          <a:p>
            <a:r>
              <a:rPr lang="en-AU" sz="2800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38" y="1418748"/>
            <a:ext cx="10090752" cy="32214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A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A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Provide opportunities and training in e-commerce to enhance the youth owned and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operated   business.</a:t>
            </a:r>
          </a:p>
          <a:p>
            <a:pPr marL="0" indent="0">
              <a:buNone/>
            </a:pPr>
            <a:endParaRPr lang="en-A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Without relocating, young entrepreneurs can reach information, suppliers, and more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customers. Improve the educational prospects of low-income students by issuing home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computers.</a:t>
            </a:r>
          </a:p>
          <a:p>
            <a:pPr marL="0" indent="0">
              <a:buNone/>
            </a:pPr>
            <a:r>
              <a:rPr lang="en-A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that can increase parental involvement in their children’s education, help students  </a:t>
            </a:r>
          </a:p>
          <a:p>
            <a:pPr marL="0" indent="0">
              <a:buNone/>
            </a:pPr>
            <a:r>
              <a:rPr lang="en-A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become more engaged in their own learning</a:t>
            </a:r>
          </a:p>
          <a:p>
            <a:pPr marL="0" indent="0">
              <a:buNone/>
            </a:pPr>
            <a:endParaRPr lang="en-A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A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A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Ensure that young women and people with disabilities have equal access to ICT training.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-choosing career paths in the field of ICT and to become a part of a larger effort for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social inclusion in development</a:t>
            </a:r>
            <a:br>
              <a:rPr lang="en-A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A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br>
              <a:rPr lang="en-A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en-AU" sz="1200" b="1" dirty="0"/>
            </a:br>
            <a:br>
              <a:rPr lang="en-AU" sz="1200" b="1" dirty="0"/>
            </a:br>
            <a:r>
              <a:rPr lang="en-AU" sz="1200" b="1" dirty="0"/>
              <a:t> </a:t>
            </a:r>
            <a:br>
              <a:rPr lang="en-AU" sz="1200" b="1" dirty="0"/>
            </a:br>
            <a:br>
              <a:rPr lang="en-AU" sz="1200" b="1" dirty="0"/>
            </a:br>
            <a:endParaRPr lang="en-AU" sz="1200" b="1" dirty="0"/>
          </a:p>
        </p:txBody>
      </p:sp>
    </p:spTree>
    <p:extLst>
      <p:ext uri="{BB962C8B-B14F-4D97-AF65-F5344CB8AC3E}">
        <p14:creationId xmlns:p14="http://schemas.microsoft.com/office/powerpoint/2010/main" val="383166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AU" sz="2800" dirty="0"/>
              <a:t>Suggestions to facilitate the contribution of ICT to youth participation in society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48692"/>
            <a:ext cx="9297939" cy="5015344"/>
          </a:xfrm>
        </p:spPr>
        <p:txBody>
          <a:bodyPr>
            <a:normAutofit lnSpcReduction="10000"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Use ICT to youth participation in government and decision-making through elected members of parliament and ministries by  maintain information which is accessibility to youth through internet.</a:t>
            </a:r>
            <a:br>
              <a:rPr lang="en-AU" b="1" dirty="0">
                <a:latin typeface="Times New Roman" pitchFamily="18" charset="0"/>
                <a:cs typeface="Times New Roman" pitchFamily="18" charset="0"/>
              </a:rPr>
            </a:br>
            <a:r>
              <a:rPr lang="en-AU" b="1" dirty="0">
                <a:latin typeface="Times New Roman" pitchFamily="18" charset="0"/>
                <a:cs typeface="Times New Roman" pitchFamily="18" charset="0"/>
              </a:rPr>
              <a:t>- two-way communications or “internet discussions” between authorities and youth.</a:t>
            </a:r>
          </a:p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Disseminate accurate and up-to-date information on government resources and programmes for youth on the internet.</a:t>
            </a:r>
          </a:p>
          <a:p>
            <a:pPr marL="0" indent="0">
              <a:buNone/>
            </a:pPr>
            <a:r>
              <a:rPr lang="en-AU" b="1" dirty="0">
                <a:latin typeface="Times New Roman" pitchFamily="18" charset="0"/>
                <a:cs typeface="Times New Roman" pitchFamily="18" charset="0"/>
              </a:rPr>
              <a:t>     -raise awareness about issues important to youth  and they may able to use it as a reliable </a:t>
            </a:r>
          </a:p>
          <a:p>
            <a:pPr marL="0" indent="0">
              <a:buNone/>
            </a:pPr>
            <a:r>
              <a:rPr lang="en-AU" b="1" dirty="0">
                <a:latin typeface="Times New Roman" pitchFamily="18" charset="0"/>
                <a:cs typeface="Times New Roman" pitchFamily="18" charset="0"/>
              </a:rPr>
              <a:t>      information to access when they need.</a:t>
            </a:r>
          </a:p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Provide incentives for youth in developing innovative ICT developments which is  more accessible to their peers and more user-friendly in youth participation in decision making and provide adequate broadcasting or publicity to motivate them.</a:t>
            </a:r>
          </a:p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Give youth a  specific role in national ICT task forces or inter-ministerial bodies that develop ICT national strategies.</a:t>
            </a:r>
          </a:p>
          <a:p>
            <a:pPr marL="0" indent="0">
              <a:buNone/>
            </a:pPr>
            <a:r>
              <a:rPr lang="en-AU" b="1" dirty="0">
                <a:latin typeface="Times New Roman" pitchFamily="18" charset="0"/>
                <a:cs typeface="Times New Roman" pitchFamily="18" charset="0"/>
              </a:rPr>
              <a:t>     -youth as a successful stakeholder , they should provide a role in drafting national   </a:t>
            </a:r>
          </a:p>
          <a:p>
            <a:pPr marL="0" indent="0">
              <a:buNone/>
            </a:pPr>
            <a:r>
              <a:rPr lang="en-AU" b="1" dirty="0">
                <a:latin typeface="Times New Roman" pitchFamily="18" charset="0"/>
                <a:cs typeface="Times New Roman" pitchFamily="18" charset="0"/>
              </a:rPr>
              <a:t>      strategies to  design and incorporate ICT into education and job training</a:t>
            </a:r>
          </a:p>
          <a:p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00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125472" cy="1320800"/>
          </a:xfrm>
        </p:spPr>
        <p:txBody>
          <a:bodyPr>
            <a:normAutofit fontScale="90000"/>
          </a:bodyPr>
          <a:lstStyle/>
          <a:p>
            <a:pPr algn="just"/>
            <a:r>
              <a:rPr lang="en-AU" b="1" dirty="0">
                <a:solidFill>
                  <a:schemeClr val="accent2">
                    <a:lumMod val="75000"/>
                  </a:schemeClr>
                </a:solidFill>
              </a:rPr>
              <a:t>Difficulties and issues pertaining to the ICT  innovation in enhancing the  youth participation.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043" y="2506953"/>
            <a:ext cx="8596668" cy="3880773"/>
          </a:xfrm>
        </p:spPr>
        <p:txBody>
          <a:bodyPr>
            <a:normAutofit/>
          </a:bodyPr>
          <a:lstStyle/>
          <a:p>
            <a:r>
              <a:rPr lang="en-A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Inadequate communications and power infrastructure</a:t>
            </a:r>
          </a:p>
          <a:p>
            <a:r>
              <a:rPr lang="en-A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Limited financial resources</a:t>
            </a:r>
          </a:p>
          <a:p>
            <a:r>
              <a:rPr lang="en-A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Shortage of ICTs facilities and ICTs skills (e-literacy)</a:t>
            </a:r>
          </a:p>
          <a:p>
            <a:r>
              <a:rPr lang="en-A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Inadequate institutional arrangements</a:t>
            </a:r>
          </a:p>
          <a:p>
            <a:r>
              <a:rPr lang="en-A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Inadequate public private partnership</a:t>
            </a:r>
          </a:p>
          <a:p>
            <a:r>
              <a:rPr lang="en-A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Limited data management capacity</a:t>
            </a:r>
          </a:p>
          <a:p>
            <a:r>
              <a:rPr lang="en-A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Inadequate horizontal and vertical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00143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52" y="256309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Thank you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44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1279</TotalTime>
  <Words>304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PowerPoint Presentation</vt:lpstr>
      <vt:lpstr>Objectives </vt:lpstr>
      <vt:lpstr>Strategies for enhancing ICT and innovation during the period of school to work transition </vt:lpstr>
      <vt:lpstr>Cont’d</vt:lpstr>
      <vt:lpstr>Suggestions to facilitate the contribution of ICT to youth participation in society </vt:lpstr>
      <vt:lpstr>Difficulties and issues pertaining to the ICT  innovation in enhancing the  youth participation. </vt:lpstr>
      <vt:lpstr>Thank you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58</cp:revision>
  <dcterms:created xsi:type="dcterms:W3CDTF">2016-11-08T00:41:30Z</dcterms:created>
  <dcterms:modified xsi:type="dcterms:W3CDTF">2017-11-19T13:57:29Z</dcterms:modified>
</cp:coreProperties>
</file>