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77" r:id="rId3"/>
    <p:sldId id="289" r:id="rId4"/>
    <p:sldId id="282" r:id="rId5"/>
    <p:sldId id="294" r:id="rId6"/>
    <p:sldId id="293" r:id="rId7"/>
    <p:sldId id="290" r:id="rId8"/>
    <p:sldId id="283" r:id="rId9"/>
    <p:sldId id="275" r:id="rId10"/>
    <p:sldId id="279" r:id="rId11"/>
    <p:sldId id="295" r:id="rId12"/>
    <p:sldId id="296" r:id="rId13"/>
    <p:sldId id="29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9252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21875" y="21194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“Information on activities in support of the project, including challenges and solutions’’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Mongolia                   </a:t>
            </a:r>
            <a:endParaRPr dirty="0"/>
          </a:p>
        </p:txBody>
      </p:sp>
      <p:pic>
        <p:nvPicPr>
          <p:cNvPr id="86" name="Shape 86" descr="pic05207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525" y="449300"/>
            <a:ext cx="18764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15"/>
          <a:stretch/>
        </p:blipFill>
        <p:spPr>
          <a:xfrm>
            <a:off x="2438400" y="-95250"/>
            <a:ext cx="1447800" cy="13975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070075" y="854525"/>
            <a:ext cx="1462500" cy="4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Монголын Залуучуудын Холбоо</a:t>
            </a:r>
          </a:p>
        </p:txBody>
      </p:sp>
      <p:pic>
        <p:nvPicPr>
          <p:cNvPr id="89" name="Shape 89" descr="ИРГЭНИЙ БТ ТББ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2725" y="189349"/>
            <a:ext cx="863282" cy="7347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5444850" y="854525"/>
            <a:ext cx="1614000" cy="5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Иргэний Боловсролын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900"/>
              <a:t> Төв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7049875" y="836075"/>
            <a:ext cx="1692600" cy="3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Монголын Залуучуудын Эвсэл</a:t>
            </a:r>
          </a:p>
        </p:txBody>
      </p:sp>
      <p:cxnSp>
        <p:nvCxnSpPr>
          <p:cNvPr id="92" name="Shape 92"/>
          <p:cNvCxnSpPr/>
          <p:nvPr/>
        </p:nvCxnSpPr>
        <p:spPr>
          <a:xfrm rot="10800000" flipH="1">
            <a:off x="406750" y="1548350"/>
            <a:ext cx="8214000" cy="39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4" name="Shape 94" descr="MYC copy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1087" y="127800"/>
            <a:ext cx="1290173" cy="85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16651191_1648376311855818_1360733275_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67729" y="218624"/>
            <a:ext cx="669899" cy="676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533400" y="-19050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285750" indent="-285750"/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Creating training modules</a:t>
            </a:r>
            <a:r>
              <a:rPr lang="mn-MN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</a:t>
            </a:r>
            <a:endParaRPr lang="mn-MN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971550"/>
            <a:ext cx="7543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Training modules on Career guidance with 4 chapters.</a:t>
            </a:r>
            <a:endParaRPr lang="mn-MN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just"/>
            <a:endParaRPr lang="mn-MN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Chapter</a:t>
            </a:r>
            <a:r>
              <a:rPr lang="mn-MN" sz="2000" dirty="0" smtClean="0">
                <a:solidFill>
                  <a:schemeClr val="bg1"/>
                </a:solidFill>
              </a:rPr>
              <a:t> 1: </a:t>
            </a:r>
            <a:r>
              <a:rPr lang="en-US" sz="2000" dirty="0" smtClean="0">
                <a:solidFill>
                  <a:schemeClr val="bg1"/>
                </a:solidFill>
              </a:rPr>
              <a:t>Basic concept of career guidance </a:t>
            </a:r>
            <a:r>
              <a:rPr lang="mn-MN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/45-60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minutes</a:t>
            </a:r>
            <a:r>
              <a:rPr lang="mn-MN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</a:t>
            </a:r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Chapter</a:t>
            </a:r>
            <a:r>
              <a:rPr lang="mn-MN" sz="2000" dirty="0" smtClean="0">
                <a:solidFill>
                  <a:schemeClr val="bg1"/>
                </a:solidFill>
              </a:rPr>
              <a:t> 2:</a:t>
            </a:r>
            <a:r>
              <a:rPr lang="en-US" sz="2000" dirty="0" smtClean="0">
                <a:solidFill>
                  <a:schemeClr val="bg1"/>
                </a:solidFill>
              </a:rPr>
              <a:t> Information on career guidance</a:t>
            </a:r>
            <a:r>
              <a:rPr lang="mn-MN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/45-60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minutes</a:t>
            </a:r>
            <a:r>
              <a:rPr lang="mn-MN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</a:t>
            </a:r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Chapter </a:t>
            </a:r>
            <a:r>
              <a:rPr lang="mn-MN" sz="2000" dirty="0" smtClean="0">
                <a:solidFill>
                  <a:schemeClr val="bg1"/>
                </a:solidFill>
              </a:rPr>
              <a:t>3:</a:t>
            </a:r>
            <a:r>
              <a:rPr lang="en-US" sz="2000" dirty="0" smtClean="0">
                <a:solidFill>
                  <a:schemeClr val="bg1"/>
                </a:solidFill>
              </a:rPr>
              <a:t> Counseling on career guidance</a:t>
            </a:r>
            <a:r>
              <a:rPr lang="mn-MN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/135-180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minutes</a:t>
            </a:r>
            <a:r>
              <a:rPr lang="mn-MN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Chapter </a:t>
            </a:r>
            <a:r>
              <a:rPr lang="mn-MN" sz="2000" dirty="0" smtClean="0">
                <a:solidFill>
                  <a:schemeClr val="bg1"/>
                </a:solidFill>
              </a:rPr>
              <a:t>4</a:t>
            </a:r>
            <a:r>
              <a:rPr lang="en-US" sz="2000" dirty="0" smtClean="0">
                <a:solidFill>
                  <a:schemeClr val="bg1"/>
                </a:solidFill>
              </a:rPr>
              <a:t>: Information resources and further reading </a:t>
            </a:r>
            <a:r>
              <a:rPr lang="mn-MN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/15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minutes</a:t>
            </a:r>
            <a:r>
              <a:rPr lang="mn-MN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endParaRPr lang="mn-MN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mn-MN" sz="1600" dirty="0">
              <a:solidFill>
                <a:schemeClr val="bg1"/>
              </a:solidFill>
            </a:endParaRPr>
          </a:p>
          <a:p>
            <a:pPr algn="just"/>
            <a:endParaRPr lang="mn-MN" sz="1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3368"/>
            <a:ext cx="2277701" cy="12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26" y="3652461"/>
            <a:ext cx="22701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7946" y="3648702"/>
            <a:ext cx="2286000" cy="12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01" y="3653368"/>
            <a:ext cx="2277702" cy="12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87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and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smtClean="0"/>
              <a:t>Employment Promotion Law, </a:t>
            </a:r>
            <a:r>
              <a:rPr lang="en-US" sz="2000" dirty="0" smtClean="0"/>
              <a:t>Law on vocational training, Law on higher education, Law on youth development,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Mongolia Sustainable development goals 2030, Action plan of the Government 2016-2020,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State policy on education, Job coaching and employment skills development program, </a:t>
            </a:r>
            <a:r>
              <a:rPr lang="en-US" sz="2000" dirty="0"/>
              <a:t>Youth Employment and Start-up Business Development </a:t>
            </a:r>
            <a:r>
              <a:rPr lang="en-US" sz="2000" dirty="0" err="1"/>
              <a:t>Programme</a:t>
            </a:r>
            <a:r>
              <a:rPr lang="en-US" sz="2000" dirty="0"/>
              <a:t> 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9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r="12083" b="21794"/>
          <a:stretch/>
        </p:blipFill>
        <p:spPr>
          <a:xfrm>
            <a:off x="6743700" y="1974850"/>
            <a:ext cx="2400300" cy="1936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Monitoring &amp; evaluation</a:t>
            </a:r>
            <a:r>
              <a:rPr lang="mn-MN" dirty="0" smtClean="0"/>
              <a:t>:</a:t>
            </a:r>
            <a:r>
              <a:rPr lang="en-US" dirty="0" smtClean="0"/>
              <a:t> Challenges &amp;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47750"/>
            <a:ext cx="8520600" cy="38099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The Law on Employment does not address youth issues</a:t>
            </a:r>
            <a:r>
              <a:rPr lang="en-US" sz="1400" dirty="0"/>
              <a:t> </a:t>
            </a:r>
            <a:r>
              <a:rPr lang="en-US" sz="1400" dirty="0" smtClean="0"/>
              <a:t>or school-to-work transition, specifically.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b="1" dirty="0" smtClean="0"/>
              <a:t>Youth group should be indicated and the role of ‘’educational institutions’’ should be clarified in regulating school-to-work transition.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The fact that vocational education belongs now to the Ministry of Labor has reduced the importance of the issue to be linked to the education sector.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b="1" dirty="0"/>
              <a:t>It also needs to clearly define </a:t>
            </a:r>
            <a:r>
              <a:rPr lang="en-US" sz="1400" b="1" dirty="0" err="1"/>
              <a:t>intersectoral</a:t>
            </a:r>
            <a:r>
              <a:rPr lang="en-US" sz="1400" b="1" dirty="0"/>
              <a:t> coordination of vocational </a:t>
            </a:r>
            <a:r>
              <a:rPr lang="en-US" sz="1400" b="1" dirty="0" smtClean="0"/>
              <a:t>education.</a:t>
            </a:r>
            <a:r>
              <a:rPr lang="en-US" sz="1400" dirty="0"/>
              <a:t> </a:t>
            </a:r>
            <a:r>
              <a:rPr lang="en-US" sz="1400" b="1" dirty="0" smtClean="0"/>
              <a:t>For </a:t>
            </a:r>
            <a:r>
              <a:rPr lang="en-US" sz="1400" b="1" dirty="0"/>
              <a:t>example, the coordination and accountability between the Ministry of Education and Ministry of Labor is necessary. </a:t>
            </a:r>
            <a:endParaRPr lang="en-US" sz="1400" b="1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I</a:t>
            </a:r>
            <a:r>
              <a:rPr lang="en-US" sz="1400" dirty="0" smtClean="0"/>
              <a:t>nadequate </a:t>
            </a:r>
            <a:r>
              <a:rPr lang="en-US" sz="1400" dirty="0"/>
              <a:t>quality of education is the cause of unsmooth transition to school-to-work. </a:t>
            </a:r>
            <a:endParaRPr lang="en-US" sz="14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1400" b="1" dirty="0"/>
              <a:t>When defining  vocational education policy and training program,  it is crucial to ensure that the linkage of policy to be closely aligned with </a:t>
            </a:r>
            <a:r>
              <a:rPr lang="en-US" sz="1400" b="1" dirty="0" err="1"/>
              <a:t>labour</a:t>
            </a:r>
            <a:r>
              <a:rPr lang="en-US" sz="1400" b="1" dirty="0"/>
              <a:t> market.  </a:t>
            </a:r>
            <a:endParaRPr lang="en-US" sz="1400" dirty="0"/>
          </a:p>
          <a:p>
            <a:pPr marL="285750" indent="-285750">
              <a:buFont typeface="Wingdings" charset="2"/>
              <a:buChar char="Ø"/>
            </a:pPr>
            <a:endParaRPr lang="en-US" sz="1400" dirty="0"/>
          </a:p>
          <a:p>
            <a:pPr marL="285750" indent="-285750">
              <a:buFont typeface="Wingdings" charset="2"/>
              <a:buChar char="Ø"/>
            </a:pP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endParaRPr lang="mn-MN" sz="1400" dirty="0" smtClean="0"/>
          </a:p>
        </p:txBody>
      </p:sp>
    </p:spTree>
    <p:extLst>
      <p:ext uri="{BB962C8B-B14F-4D97-AF65-F5344CB8AC3E}">
        <p14:creationId xmlns:p14="http://schemas.microsoft.com/office/powerpoint/2010/main" val="150770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21875" y="21194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Анхаарал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тавьсанд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баярлалаа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3200" dirty="0"/>
          </a:p>
        </p:txBody>
      </p:sp>
      <p:pic>
        <p:nvPicPr>
          <p:cNvPr id="86" name="Shape 86" descr="pic05207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525" y="449300"/>
            <a:ext cx="18764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15"/>
          <a:stretch/>
        </p:blipFill>
        <p:spPr>
          <a:xfrm>
            <a:off x="2438400" y="-95250"/>
            <a:ext cx="1447800" cy="13975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070075" y="854525"/>
            <a:ext cx="1462500" cy="4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Монголын Залуучуудын Холбоо</a:t>
            </a:r>
          </a:p>
        </p:txBody>
      </p:sp>
      <p:pic>
        <p:nvPicPr>
          <p:cNvPr id="89" name="Shape 89" descr="ИРГЭНИЙ БТ ТББ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2725" y="189349"/>
            <a:ext cx="863282" cy="7347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5444850" y="854525"/>
            <a:ext cx="1614000" cy="5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Иргэний Боловсролын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900"/>
              <a:t> Төв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7049875" y="836075"/>
            <a:ext cx="1692600" cy="3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Монголын Залуучуудын Эвсэл</a:t>
            </a:r>
          </a:p>
        </p:txBody>
      </p:sp>
      <p:cxnSp>
        <p:nvCxnSpPr>
          <p:cNvPr id="92" name="Shape 92"/>
          <p:cNvCxnSpPr/>
          <p:nvPr/>
        </p:nvCxnSpPr>
        <p:spPr>
          <a:xfrm rot="10800000" flipH="1">
            <a:off x="406750" y="1548350"/>
            <a:ext cx="8214000" cy="39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4" name="Shape 94" descr="MYC copy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1087" y="127800"/>
            <a:ext cx="1290173" cy="85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16651191_1648376311855818_1360733275_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67729" y="218624"/>
            <a:ext cx="669899" cy="676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90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952750"/>
            <a:ext cx="9144000" cy="9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99963"/>
            <a:ext cx="9144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17"/>
          <p:cNvSpPr txBox="1">
            <a:spLocks/>
          </p:cNvSpPr>
          <p:nvPr/>
        </p:nvSpPr>
        <p:spPr>
          <a:xfrm>
            <a:off x="304800" y="342037"/>
            <a:ext cx="8520600" cy="503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 organization:</a:t>
            </a: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Implementing organization</a:t>
            </a: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mn-M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		</a:t>
            </a:r>
          </a:p>
          <a:p>
            <a:endParaRPr lang="mn-M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hape 118" descr="pic05207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75" y="1271587"/>
            <a:ext cx="187642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0"/>
          <p:cNvSpPr txBox="1"/>
          <p:nvPr/>
        </p:nvSpPr>
        <p:spPr>
          <a:xfrm>
            <a:off x="1281525" y="3828150"/>
            <a:ext cx="1462500" cy="4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Mongolian Youth Federation</a:t>
            </a:r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9" name="Shape 121" descr="ИРГЭНИЙ БТ ТББ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200" y="3053124"/>
            <a:ext cx="863282" cy="73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22"/>
          <p:cNvSpPr txBox="1"/>
          <p:nvPr/>
        </p:nvSpPr>
        <p:spPr>
          <a:xfrm>
            <a:off x="3759400" y="3823325"/>
            <a:ext cx="1614000" cy="5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Center for Civic Education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11" name="Shape 123"/>
          <p:cNvSpPr txBox="1"/>
          <p:nvPr/>
        </p:nvSpPr>
        <p:spPr>
          <a:xfrm>
            <a:off x="6232200" y="3867450"/>
            <a:ext cx="1692600" cy="3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Mongolian Youth Council</a:t>
            </a:r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12" name="Shape 124" descr="MYC cop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6550" y="3026437"/>
            <a:ext cx="1203898" cy="80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25" descr="16651191_1648376311855818_1360733275_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7624" y="3099150"/>
            <a:ext cx="727891" cy="73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87"/>
          <p:cNvPicPr preferRelativeResize="0"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7"/>
          <a:stretch/>
        </p:blipFill>
        <p:spPr>
          <a:xfrm>
            <a:off x="6172200" y="1073999"/>
            <a:ext cx="1447800" cy="104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89317" y="2419350"/>
            <a:ext cx="290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Partner organizations</a:t>
            </a:r>
            <a:r>
              <a:rPr lang="mn-MN" sz="2000" b="1" dirty="0" smtClean="0">
                <a:solidFill>
                  <a:schemeClr val="bg1"/>
                </a:solidFill>
              </a:rPr>
              <a:t>: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304800" y="590550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dirty="0" smtClean="0"/>
              <a:t>List of activities</a:t>
            </a:r>
            <a:r>
              <a:rPr lang="mn-MN" sz="2800" dirty="0" smtClean="0"/>
              <a:t>:</a:t>
            </a:r>
            <a:br>
              <a:rPr lang="mn-MN" sz="2800" dirty="0" smtClean="0"/>
            </a:br>
            <a:endParaRPr lang="en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7635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Provision of good practices</a:t>
            </a:r>
            <a:endParaRPr lang="mn-MN" sz="2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Running experiments with policy makers and youth for feedback on the Toolbox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Provide short videos of policy makers and youth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mn-MN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Host a National workshop to test and apply the Toolbox</a:t>
            </a:r>
            <a:endParaRPr lang="mn-MN" sz="2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Creating training module for the Toolbox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Monitor and evaluate youth school-to-work transition related policies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Participate in the project’s interregional capacity development workshop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Launch the Toolbox and develop, implement a related dissemination strategy. (Planned to organize on 2</a:t>
            </a:r>
            <a:r>
              <a:rPr lang="en-US" sz="20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December)</a:t>
            </a:r>
            <a:endParaRPr lang="mn-MN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9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Good practices</a:t>
            </a:r>
            <a:endParaRPr dirty="0"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600" b="1" dirty="0" smtClean="0"/>
              <a:t>Business support by Development solutions NGO- Mongolia</a:t>
            </a:r>
          </a:p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600" b="1" dirty="0" smtClean="0"/>
              <a:t>Cooperative vocational training in the mineral resource sector</a:t>
            </a:r>
          </a:p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600" b="1" dirty="0" smtClean="0"/>
              <a:t>Youth Labor Exchange Center – Mongolia</a:t>
            </a:r>
          </a:p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600" b="1" dirty="0" smtClean="0"/>
              <a:t>Ulaanbaatar Soup- Mongolia</a:t>
            </a:r>
          </a:p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600" dirty="0" smtClean="0"/>
              <a:t>Program to support Youth Employment</a:t>
            </a:r>
          </a:p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600" dirty="0" smtClean="0"/>
              <a:t>“Future owners” campaign for youth to assist career choice</a:t>
            </a:r>
          </a:p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600" dirty="0" smtClean="0"/>
              <a:t>“Part time” project</a:t>
            </a:r>
          </a:p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600" dirty="0" smtClean="0"/>
              <a:t>“The Young Mongolian with job and income” program</a:t>
            </a:r>
          </a:p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600" dirty="0" smtClean="0"/>
              <a:t>Program to support employment for youth and graduates</a:t>
            </a:r>
          </a:p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600" dirty="0" smtClean="0"/>
              <a:t>Supporting youth with disabilities</a:t>
            </a:r>
          </a:p>
          <a:p>
            <a:pPr marL="285750" lvl="0" indent="-285750">
              <a:spcBef>
                <a:spcPts val="0"/>
              </a:spcBef>
              <a:buFont typeface="Wingdings" charset="2"/>
              <a:buChar char="ü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96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533400" y="-19050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285750" indent="-285750"/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Running experiments</a:t>
            </a:r>
            <a:r>
              <a:rPr lang="mn-MN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</a:t>
            </a:r>
            <a:endParaRPr lang="mn-MN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613150"/>
            <a:ext cx="2209800" cy="147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3613150"/>
            <a:ext cx="2209800" cy="147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D:\escap төсөл\Туршилт\18426168_1624425147597513_1386835699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13150"/>
            <a:ext cx="2133600" cy="142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613150"/>
            <a:ext cx="2201418" cy="1467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81000" y="112395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 experiments with policy makers, youth NGOs and youths</a:t>
            </a:r>
          </a:p>
          <a:p>
            <a:pPr algn="just"/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in Ulaanbaatar and 3 in rural areas.</a:t>
            </a:r>
          </a:p>
          <a:p>
            <a:pPr marL="285750" indent="-285750" algn="just">
              <a:buFont typeface="Arial"/>
              <a:buChar char="•"/>
            </a:pPr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Total 150 people involved in experiments.</a:t>
            </a:r>
            <a:r>
              <a:rPr lang="mn-MN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Date</a:t>
            </a:r>
            <a:r>
              <a:rPr lang="mn-MN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01 -25 may 2017. </a:t>
            </a:r>
          </a:p>
          <a:p>
            <a:pPr algn="just"/>
            <a:endParaRPr lang="en-US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2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experiments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Challenges to </a:t>
            </a:r>
            <a:r>
              <a:rPr lang="en-US" b="1" dirty="0" smtClean="0"/>
              <a:t>run </a:t>
            </a:r>
            <a:r>
              <a:rPr lang="en-US" b="1" dirty="0"/>
              <a:t>experiments in Mongolia: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method of running experiments.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Language </a:t>
            </a:r>
            <a:r>
              <a:rPr lang="en-US" dirty="0"/>
              <a:t>barrier - some concepts difficult to </a:t>
            </a:r>
            <a:r>
              <a:rPr lang="en-US" dirty="0" smtClean="0"/>
              <a:t>translate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People prefer oral communication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There </a:t>
            </a:r>
            <a:r>
              <a:rPr lang="en-US" dirty="0"/>
              <a:t>are differences in internet access when it comes to rural/ urban participants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3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1925"/>
            <a:ext cx="9144000" cy="481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12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533400" y="-19050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285750" indent="-285750"/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Provide short videos</a:t>
            </a:r>
            <a:r>
              <a:rPr lang="mn-MN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</a:t>
            </a:r>
            <a:endParaRPr lang="mn-MN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37332"/>
            <a:ext cx="7543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3 short videos had been prepared and sent to ESCAP team ;</a:t>
            </a:r>
          </a:p>
          <a:p>
            <a:pPr algn="just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www.youtube.com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watch?v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=cwLrmkHJnW4&amp;feature=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youtu.be</a:t>
            </a:r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www.youtube.com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watch?v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=rt95MkSNDTs&amp;feature=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youtu.be</a:t>
            </a:r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www.youtube.com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watch?v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=YoFMUdz_Ma0&amp;feature=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youtu.be</a:t>
            </a:r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7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533400" y="209550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285750" indent="-285750"/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National workshop</a:t>
            </a:r>
            <a:r>
              <a:rPr lang="mn-MN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</a:t>
            </a:r>
            <a:endParaRPr lang="mn-MN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665926"/>
            <a:ext cx="2209800" cy="1378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3686643"/>
            <a:ext cx="2209800" cy="133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0738" y="3709756"/>
            <a:ext cx="2215062" cy="1280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46" y="3618738"/>
            <a:ext cx="1956126" cy="1467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33400" y="120015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When: June 06-07, 2017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Where: Ulaanbaatar, Mongolia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 collaboration with representatives of the Asia Pacific Regional Economic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Commission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Government and civil society representatives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100 participants from 21 </a:t>
            </a:r>
            <a:r>
              <a:rPr lang="en-US" sz="2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aimags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and 9 districts</a:t>
            </a:r>
          </a:p>
        </p:txBody>
      </p:sp>
    </p:spTree>
    <p:extLst>
      <p:ext uri="{BB962C8B-B14F-4D97-AF65-F5344CB8AC3E}">
        <p14:creationId xmlns:p14="http://schemas.microsoft.com/office/powerpoint/2010/main" val="3806487938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609</Words>
  <Application>Microsoft Office PowerPoint</Application>
  <PresentationFormat>On-screen Show (16:9)</PresentationFormat>
  <Paragraphs>97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Roboto</vt:lpstr>
      <vt:lpstr>Wingdings</vt:lpstr>
      <vt:lpstr>geometric</vt:lpstr>
      <vt:lpstr>PowerPoint Presentation</vt:lpstr>
      <vt:lpstr>PowerPoint Presentation</vt:lpstr>
      <vt:lpstr>List of activities: </vt:lpstr>
      <vt:lpstr>Good practices</vt:lpstr>
      <vt:lpstr>Running experiments:</vt:lpstr>
      <vt:lpstr>Running experiments</vt:lpstr>
      <vt:lpstr>PowerPoint Presentation</vt:lpstr>
      <vt:lpstr>Provide short videos:</vt:lpstr>
      <vt:lpstr>National workshop:</vt:lpstr>
      <vt:lpstr>Creating training modules:</vt:lpstr>
      <vt:lpstr>Monitoring and evaluation</vt:lpstr>
      <vt:lpstr> Monitoring &amp; evaluation: Challenges &amp; solutions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ESCAP</dc:creator>
  <cp:lastModifiedBy>ESCAP</cp:lastModifiedBy>
  <cp:revision>92</cp:revision>
  <dcterms:modified xsi:type="dcterms:W3CDTF">2017-11-22T02:10:22Z</dcterms:modified>
</cp:coreProperties>
</file>