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66" r:id="rId4"/>
    <p:sldId id="258" r:id="rId5"/>
    <p:sldId id="259" r:id="rId6"/>
    <p:sldId id="263" r:id="rId7"/>
    <p:sldId id="264" r:id="rId8"/>
    <p:sldId id="260" r:id="rId9"/>
    <p:sldId id="267"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6" d="100"/>
          <a:sy n="66"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64283-0124-43CC-BF31-6EDB815E7542}" type="datetimeFigureOut">
              <a:rPr lang="en-US" smtClean="0"/>
              <a:t>11/22/2017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E7E2A-EB27-4888-BB7D-F23E020E83DE}" type="slidenum">
              <a:rPr lang="en-US" smtClean="0"/>
              <a:t>‹#›</a:t>
            </a:fld>
            <a:endParaRPr lang="en-US"/>
          </a:p>
        </p:txBody>
      </p:sp>
    </p:spTree>
    <p:extLst>
      <p:ext uri="{BB962C8B-B14F-4D97-AF65-F5344CB8AC3E}">
        <p14:creationId xmlns:p14="http://schemas.microsoft.com/office/powerpoint/2010/main" val="303891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Helvetica Neue"/>
              </a:rPr>
              <a:t>- By leveraging already existing public spaces in Jordan we were able to use them as the hub from which to solve local challenges and engage youth from all walks of life - By creating different bubbles of support like a network of startups and public sector and private sector we were able to engage and decentralize the wealth of knowledge and resources and deliver to the young people who needs it - Continuous engaging content on social media that show case the success stories of our youth we were able to engage more young people into civic engagement in their local and national aspect - As a youth led initiative we were able to deliver meaningful education and resources to the local community that helped on creating hubs that helped them to overcome some of the challenges they face.</a:t>
            </a:r>
            <a:endParaRPr lang="en-US" dirty="0" smtClean="0"/>
          </a:p>
          <a:p>
            <a:endParaRPr lang="en-US" dirty="0"/>
          </a:p>
        </p:txBody>
      </p:sp>
      <p:sp>
        <p:nvSpPr>
          <p:cNvPr id="4" name="Slide Number Placeholder 3"/>
          <p:cNvSpPr>
            <a:spLocks noGrp="1"/>
          </p:cNvSpPr>
          <p:nvPr>
            <p:ph type="sldNum" sz="quarter" idx="10"/>
          </p:nvPr>
        </p:nvSpPr>
        <p:spPr/>
        <p:txBody>
          <a:bodyPr/>
          <a:lstStyle/>
          <a:p>
            <a:fld id="{6EAE7E2A-EB27-4888-BB7D-F23E020E83DE}" type="slidenum">
              <a:rPr lang="en-US" smtClean="0"/>
              <a:t>3</a:t>
            </a:fld>
            <a:endParaRPr lang="en-US"/>
          </a:p>
        </p:txBody>
      </p:sp>
    </p:spTree>
    <p:extLst>
      <p:ext uri="{BB962C8B-B14F-4D97-AF65-F5344CB8AC3E}">
        <p14:creationId xmlns:p14="http://schemas.microsoft.com/office/powerpoint/2010/main" val="253357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Picturing context</a:t>
            </a:r>
            <a:r>
              <a:rPr lang="en-US" dirty="0" smtClean="0"/>
              <a:t>: creating an agreed on image of the current situation.</a:t>
            </a:r>
          </a:p>
          <a:p>
            <a:pPr marL="0" indent="0">
              <a:buNone/>
            </a:pPr>
            <a:endParaRPr lang="en-US" dirty="0" smtClean="0"/>
          </a:p>
          <a:p>
            <a:pPr marL="0" indent="0">
              <a:buNone/>
            </a:pPr>
            <a:r>
              <a:rPr lang="en-US" b="1" dirty="0" smtClean="0"/>
              <a:t>Six Thinking Hats:</a:t>
            </a:r>
            <a:r>
              <a:rPr lang="en-US" dirty="0" smtClean="0"/>
              <a:t> is an approach to examine the assumptions made by the participants, by looking at the decision from a range of different perspectives.</a:t>
            </a:r>
          </a:p>
          <a:p>
            <a:pPr marL="0" indent="0">
              <a:buNone/>
            </a:pPr>
            <a:endParaRPr lang="en-US" dirty="0" smtClean="0"/>
          </a:p>
          <a:p>
            <a:pPr marL="0" indent="0">
              <a:buNone/>
            </a:pPr>
            <a:r>
              <a:rPr lang="en-US" b="1" dirty="0" smtClean="0"/>
              <a:t>Wishing exercise</a:t>
            </a:r>
            <a:r>
              <a:rPr lang="en-US" dirty="0" smtClean="0"/>
              <a:t>: to give maximum freedom in imagining how the situation can be better.</a:t>
            </a:r>
          </a:p>
          <a:p>
            <a:pPr marL="0" indent="0">
              <a:buNone/>
            </a:pPr>
            <a:endParaRPr lang="en-US" dirty="0" smtClean="0"/>
          </a:p>
          <a:p>
            <a:pPr marL="0" indent="0">
              <a:buNone/>
            </a:pPr>
            <a:r>
              <a:rPr lang="en-US" b="1" dirty="0" smtClean="0"/>
              <a:t>Group Discussion</a:t>
            </a:r>
            <a:r>
              <a:rPr lang="en-US" dirty="0" smtClean="0"/>
              <a:t>: to narrow down the solutions into what is possible. </a:t>
            </a:r>
          </a:p>
          <a:p>
            <a:endParaRPr lang="en-US" dirty="0" smtClean="0"/>
          </a:p>
          <a:p>
            <a:pPr marL="0" indent="0">
              <a:buNone/>
            </a:pPr>
            <a:r>
              <a:rPr lang="en-US" dirty="0" smtClean="0"/>
              <a:t>Brain-writing: each person expresses their ideas through writing and builds on the ideas of others. </a:t>
            </a:r>
          </a:p>
          <a:p>
            <a:pPr marL="0" indent="0">
              <a:buNone/>
            </a:pPr>
            <a:endParaRPr lang="en-US" dirty="0" smtClean="0"/>
          </a:p>
          <a:p>
            <a:pPr marL="0" indent="0">
              <a:buNone/>
            </a:pPr>
            <a:r>
              <a:rPr lang="en-US" dirty="0" smtClean="0"/>
              <a:t>Initial Recommendations: the small group chooses a topic and builds a practical solution.</a:t>
            </a:r>
          </a:p>
          <a:p>
            <a:pPr marL="0" indent="0">
              <a:buNone/>
            </a:pPr>
            <a:endParaRPr lang="en-US" dirty="0" smtClean="0"/>
          </a:p>
          <a:p>
            <a:pPr marL="0" indent="0">
              <a:buNone/>
            </a:pPr>
            <a:r>
              <a:rPr lang="en-US" dirty="0" smtClean="0"/>
              <a:t>Idea Market and Discussion: groups share their ideas for a wider discussion. </a:t>
            </a:r>
          </a:p>
          <a:p>
            <a:pPr marL="0" indent="0">
              <a:buNone/>
            </a:pPr>
            <a:endParaRPr lang="en-US" dirty="0" smtClean="0"/>
          </a:p>
          <a:p>
            <a:pPr marL="0" indent="0">
              <a:buNone/>
            </a:pPr>
            <a:r>
              <a:rPr lang="en-US" dirty="0" smtClean="0"/>
              <a:t>Final Recommendations.</a:t>
            </a:r>
          </a:p>
          <a:p>
            <a:endParaRPr lang="en-US" dirty="0"/>
          </a:p>
        </p:txBody>
      </p:sp>
      <p:sp>
        <p:nvSpPr>
          <p:cNvPr id="4" name="Slide Number Placeholder 3"/>
          <p:cNvSpPr>
            <a:spLocks noGrp="1"/>
          </p:cNvSpPr>
          <p:nvPr>
            <p:ph type="sldNum" sz="quarter" idx="10"/>
          </p:nvPr>
        </p:nvSpPr>
        <p:spPr/>
        <p:txBody>
          <a:bodyPr/>
          <a:lstStyle/>
          <a:p>
            <a:fld id="{6EAE7E2A-EB27-4888-BB7D-F23E020E83DE}" type="slidenum">
              <a:rPr lang="en-US" smtClean="0"/>
              <a:t>7</a:t>
            </a:fld>
            <a:endParaRPr lang="en-US"/>
          </a:p>
        </p:txBody>
      </p:sp>
    </p:spTree>
    <p:extLst>
      <p:ext uri="{BB962C8B-B14F-4D97-AF65-F5344CB8AC3E}">
        <p14:creationId xmlns:p14="http://schemas.microsoft.com/office/powerpoint/2010/main" val="1627964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D530CC-7496-483C-ABC1-5CBC6E1AEEB5}"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08C3-C42F-4F64-8955-BF3A1015755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74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D530CC-7496-483C-ABC1-5CBC6E1AEEB5}"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08C3-C42F-4F64-8955-BF3A10157557}" type="slidenum">
              <a:rPr lang="en-US" smtClean="0"/>
              <a:t>‹#›</a:t>
            </a:fld>
            <a:endParaRPr lang="en-US"/>
          </a:p>
        </p:txBody>
      </p:sp>
    </p:spTree>
    <p:extLst>
      <p:ext uri="{BB962C8B-B14F-4D97-AF65-F5344CB8AC3E}">
        <p14:creationId xmlns:p14="http://schemas.microsoft.com/office/powerpoint/2010/main" val="117494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D530CC-7496-483C-ABC1-5CBC6E1AEEB5}"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08C3-C42F-4F64-8955-BF3A10157557}" type="slidenum">
              <a:rPr lang="en-US" smtClean="0"/>
              <a:t>‹#›</a:t>
            </a:fld>
            <a:endParaRPr lang="en-US"/>
          </a:p>
        </p:txBody>
      </p:sp>
    </p:spTree>
    <p:extLst>
      <p:ext uri="{BB962C8B-B14F-4D97-AF65-F5344CB8AC3E}">
        <p14:creationId xmlns:p14="http://schemas.microsoft.com/office/powerpoint/2010/main" val="32152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D530CC-7496-483C-ABC1-5CBC6E1AEEB5}"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08C3-C42F-4F64-8955-BF3A10157557}" type="slidenum">
              <a:rPr lang="en-US" smtClean="0"/>
              <a:t>‹#›</a:t>
            </a:fld>
            <a:endParaRPr lang="en-US"/>
          </a:p>
        </p:txBody>
      </p:sp>
    </p:spTree>
    <p:extLst>
      <p:ext uri="{BB962C8B-B14F-4D97-AF65-F5344CB8AC3E}">
        <p14:creationId xmlns:p14="http://schemas.microsoft.com/office/powerpoint/2010/main" val="305211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D530CC-7496-483C-ABC1-5CBC6E1AEEB5}"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08C3-C42F-4F64-8955-BF3A1015755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42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D530CC-7496-483C-ABC1-5CBC6E1AEEB5}"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08C3-C42F-4F64-8955-BF3A10157557}" type="slidenum">
              <a:rPr lang="en-US" smtClean="0"/>
              <a:t>‹#›</a:t>
            </a:fld>
            <a:endParaRPr lang="en-US"/>
          </a:p>
        </p:txBody>
      </p:sp>
    </p:spTree>
    <p:extLst>
      <p:ext uri="{BB962C8B-B14F-4D97-AF65-F5344CB8AC3E}">
        <p14:creationId xmlns:p14="http://schemas.microsoft.com/office/powerpoint/2010/main" val="45380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D530CC-7496-483C-ABC1-5CBC6E1AEEB5}" type="datetimeFigureOut">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108C3-C42F-4F64-8955-BF3A10157557}" type="slidenum">
              <a:rPr lang="en-US" smtClean="0"/>
              <a:t>‹#›</a:t>
            </a:fld>
            <a:endParaRPr lang="en-US"/>
          </a:p>
        </p:txBody>
      </p:sp>
    </p:spTree>
    <p:extLst>
      <p:ext uri="{BB962C8B-B14F-4D97-AF65-F5344CB8AC3E}">
        <p14:creationId xmlns:p14="http://schemas.microsoft.com/office/powerpoint/2010/main" val="141904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D530CC-7496-483C-ABC1-5CBC6E1AEEB5}" type="datetimeFigureOut">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108C3-C42F-4F64-8955-BF3A10157557}" type="slidenum">
              <a:rPr lang="en-US" smtClean="0"/>
              <a:t>‹#›</a:t>
            </a:fld>
            <a:endParaRPr lang="en-US"/>
          </a:p>
        </p:txBody>
      </p:sp>
    </p:spTree>
    <p:extLst>
      <p:ext uri="{BB962C8B-B14F-4D97-AF65-F5344CB8AC3E}">
        <p14:creationId xmlns:p14="http://schemas.microsoft.com/office/powerpoint/2010/main" val="143732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D530CC-7496-483C-ABC1-5CBC6E1AEEB5}" type="datetimeFigureOut">
              <a:rPr lang="en-US" smtClean="0"/>
              <a:t>11/22/2017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3B108C3-C42F-4F64-8955-BF3A10157557}" type="slidenum">
              <a:rPr lang="en-US" smtClean="0"/>
              <a:t>‹#›</a:t>
            </a:fld>
            <a:endParaRPr lang="en-US"/>
          </a:p>
        </p:txBody>
      </p:sp>
    </p:spTree>
    <p:extLst>
      <p:ext uri="{BB962C8B-B14F-4D97-AF65-F5344CB8AC3E}">
        <p14:creationId xmlns:p14="http://schemas.microsoft.com/office/powerpoint/2010/main" val="334360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D530CC-7496-483C-ABC1-5CBC6E1AEEB5}" type="datetimeFigureOut">
              <a:rPr lang="en-US" smtClean="0"/>
              <a:t>11/22/2017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B108C3-C42F-4F64-8955-BF3A10157557}" type="slidenum">
              <a:rPr lang="en-US" smtClean="0"/>
              <a:t>‹#›</a:t>
            </a:fld>
            <a:endParaRPr lang="en-US"/>
          </a:p>
        </p:txBody>
      </p:sp>
    </p:spTree>
    <p:extLst>
      <p:ext uri="{BB962C8B-B14F-4D97-AF65-F5344CB8AC3E}">
        <p14:creationId xmlns:p14="http://schemas.microsoft.com/office/powerpoint/2010/main" val="157027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D530CC-7496-483C-ABC1-5CBC6E1AEEB5}"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08C3-C42F-4F64-8955-BF3A10157557}" type="slidenum">
              <a:rPr lang="en-US" smtClean="0"/>
              <a:t>‹#›</a:t>
            </a:fld>
            <a:endParaRPr lang="en-US"/>
          </a:p>
        </p:txBody>
      </p:sp>
    </p:spTree>
    <p:extLst>
      <p:ext uri="{BB962C8B-B14F-4D97-AF65-F5344CB8AC3E}">
        <p14:creationId xmlns:p14="http://schemas.microsoft.com/office/powerpoint/2010/main" val="148063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D530CC-7496-483C-ABC1-5CBC6E1AEEB5}" type="datetimeFigureOut">
              <a:rPr lang="en-US" smtClean="0"/>
              <a:t>11/22/2017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B108C3-C42F-4F64-8955-BF3A1015755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396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5200" y="1886856"/>
            <a:ext cx="6380480" cy="2438255"/>
          </a:xfrm>
        </p:spPr>
        <p:txBody>
          <a:bodyPr>
            <a:noAutofit/>
          </a:bodyPr>
          <a:lstStyle/>
          <a:p>
            <a:r>
              <a:rPr lang="en-GB" sz="6000" dirty="0" smtClean="0"/>
              <a:t/>
            </a:r>
            <a:br>
              <a:rPr lang="en-GB" sz="6000" dirty="0" smtClean="0"/>
            </a:br>
            <a:r>
              <a:rPr lang="en-GB" sz="6000" dirty="0"/>
              <a:t/>
            </a:r>
            <a:br>
              <a:rPr lang="en-GB" sz="6000" dirty="0"/>
            </a:br>
            <a:r>
              <a:rPr lang="en-GB" sz="6000" dirty="0" smtClean="0"/>
              <a:t/>
            </a:r>
            <a:br>
              <a:rPr lang="en-GB" sz="6000" dirty="0" smtClean="0"/>
            </a:br>
            <a:r>
              <a:rPr lang="en-GB" sz="6000" dirty="0" smtClean="0"/>
              <a:t>Report </a:t>
            </a:r>
            <a:r>
              <a:rPr lang="en-GB" sz="6000" dirty="0"/>
              <a:t>on Youth Policies in </a:t>
            </a:r>
            <a:r>
              <a:rPr lang="en-GB" sz="6000" dirty="0" smtClean="0"/>
              <a:t>Education</a:t>
            </a:r>
            <a:r>
              <a:rPr lang="en-US" sz="6000" dirty="0"/>
              <a:t/>
            </a:r>
            <a:br>
              <a:rPr lang="en-US" sz="6000" dirty="0"/>
            </a:br>
            <a:endParaRPr lang="en-US" sz="6000" dirty="0"/>
          </a:p>
        </p:txBody>
      </p:sp>
      <p:sp>
        <p:nvSpPr>
          <p:cNvPr id="3" name="Subtitle 2"/>
          <p:cNvSpPr>
            <a:spLocks noGrp="1"/>
          </p:cNvSpPr>
          <p:nvPr>
            <p:ph type="subTitle" idx="1"/>
          </p:nvPr>
        </p:nvSpPr>
        <p:spPr>
          <a:xfrm>
            <a:off x="4775199" y="4455620"/>
            <a:ext cx="6383251" cy="1625865"/>
          </a:xfrm>
        </p:spPr>
        <p:txBody>
          <a:bodyPr>
            <a:normAutofit/>
          </a:bodyPr>
          <a:lstStyle/>
          <a:p>
            <a:r>
              <a:rPr lang="en-GB" dirty="0" smtClean="0"/>
              <a:t>A Youth </a:t>
            </a:r>
            <a:r>
              <a:rPr lang="en-GB" dirty="0" smtClean="0"/>
              <a:t>Perspective</a:t>
            </a:r>
          </a:p>
          <a:p>
            <a:endParaRPr lang="en-GB" dirty="0"/>
          </a:p>
          <a:p>
            <a:r>
              <a:rPr lang="en-GB" dirty="0" smtClean="0"/>
              <a:t>Hamza M. </a:t>
            </a:r>
            <a:r>
              <a:rPr lang="en-GB" dirty="0" err="1" smtClean="0"/>
              <a:t>ARsbi</a:t>
            </a:r>
            <a:endParaRPr lang="en-US" dirty="0"/>
          </a:p>
        </p:txBody>
      </p:sp>
      <p:pic>
        <p:nvPicPr>
          <p:cNvPr id="1026" name="Picture 2" descr="Image may contain: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947" y="522515"/>
            <a:ext cx="3526971" cy="352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72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28" y="286603"/>
            <a:ext cx="9196251" cy="1450757"/>
          </a:xfrm>
        </p:spPr>
        <p:txBody>
          <a:bodyPr/>
          <a:lstStyle/>
          <a:p>
            <a:r>
              <a:rPr lang="en-US" dirty="0" smtClean="0"/>
              <a:t>Discussion </a:t>
            </a:r>
            <a:endParaRPr lang="en-US" dirty="0"/>
          </a:p>
        </p:txBody>
      </p:sp>
      <p:sp>
        <p:nvSpPr>
          <p:cNvPr id="3" name="Content Placeholder 2"/>
          <p:cNvSpPr>
            <a:spLocks noGrp="1"/>
          </p:cNvSpPr>
          <p:nvPr>
            <p:ph idx="1"/>
          </p:nvPr>
        </p:nvSpPr>
        <p:spPr>
          <a:xfrm>
            <a:off x="1097280" y="2656114"/>
            <a:ext cx="10058400" cy="3212980"/>
          </a:xfrm>
        </p:spPr>
        <p:txBody>
          <a:bodyPr/>
          <a:lstStyle/>
          <a:p>
            <a:r>
              <a:rPr lang="en-US" dirty="0" smtClean="0"/>
              <a:t>Even with unemployment and issues concerning safety, the feeling is that improved education and providing spaces for youth could provide a solution. </a:t>
            </a:r>
          </a:p>
          <a:p>
            <a:endParaRPr lang="en-US" dirty="0" smtClean="0"/>
          </a:p>
          <a:p>
            <a:r>
              <a:rPr lang="en-US" dirty="0" smtClean="0"/>
              <a:t>This report is not conclusive, but can be a seed for a larger efforts.</a:t>
            </a:r>
          </a:p>
          <a:p>
            <a:endParaRPr lang="en-US" dirty="0" smtClean="0"/>
          </a:p>
          <a:p>
            <a:r>
              <a:rPr lang="en-US" dirty="0" smtClean="0"/>
              <a:t>To insure both impact and sustainability, this report will be shared with ministries and government officials.</a:t>
            </a:r>
            <a:endParaRPr lang="en-US" dirty="0"/>
          </a:p>
          <a:p>
            <a:pPr marL="0" indent="0">
              <a:buNone/>
            </a:pPr>
            <a:endParaRPr lang="en-US" dirty="0" smtClean="0"/>
          </a:p>
          <a:p>
            <a:endParaRPr lang="en-US" dirty="0" smtClean="0"/>
          </a:p>
        </p:txBody>
      </p:sp>
      <p:pic>
        <p:nvPicPr>
          <p:cNvPr id="5" name="Picture 2" descr="Image may contain: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311"/>
            <a:ext cx="1789339" cy="178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23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338" y="286603"/>
            <a:ext cx="9366341" cy="1450757"/>
          </a:xfrm>
        </p:spPr>
        <p:txBody>
          <a:bodyPr/>
          <a:lstStyle/>
          <a:p>
            <a:r>
              <a:rPr lang="en-US" dirty="0" smtClean="0"/>
              <a:t>Thank You </a:t>
            </a:r>
            <a:endParaRPr lang="en-US" dirty="0"/>
          </a:p>
        </p:txBody>
      </p:sp>
      <p:sp>
        <p:nvSpPr>
          <p:cNvPr id="3" name="Content Placeholder 2"/>
          <p:cNvSpPr>
            <a:spLocks noGrp="1"/>
          </p:cNvSpPr>
          <p:nvPr>
            <p:ph idx="1"/>
          </p:nvPr>
        </p:nvSpPr>
        <p:spPr>
          <a:xfrm>
            <a:off x="1097280" y="2902856"/>
            <a:ext cx="10058400" cy="2966237"/>
          </a:xfrm>
        </p:spPr>
        <p:txBody>
          <a:bodyPr/>
          <a:lstStyle/>
          <a:p>
            <a:pPr algn="ctr"/>
            <a:r>
              <a:rPr lang="en-US" dirty="0"/>
              <a:t>“There’s a radical – and wonderful – new idea here… that all children could and should be inventors of their own theories, critics of other people’s ideas, analyzers of evidence, and makers of their own personal marks on the world. Its an idea with revolutionary implications. If we take it seriously.” — Deborah Meier</a:t>
            </a:r>
          </a:p>
        </p:txBody>
      </p:sp>
      <p:pic>
        <p:nvPicPr>
          <p:cNvPr id="5" name="Picture 2" descr="Image may contain: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311"/>
            <a:ext cx="1789339" cy="178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162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338" y="286603"/>
            <a:ext cx="9366341" cy="1450757"/>
          </a:xfrm>
        </p:spPr>
        <p:txBody>
          <a:bodyPr/>
          <a:lstStyle/>
          <a:p>
            <a:r>
              <a:rPr lang="en-US" dirty="0" smtClean="0"/>
              <a:t>I Learn – About Us</a:t>
            </a:r>
            <a:endParaRPr lang="en-US" dirty="0"/>
          </a:p>
        </p:txBody>
      </p:sp>
      <p:sp>
        <p:nvSpPr>
          <p:cNvPr id="3" name="Content Placeholder 2"/>
          <p:cNvSpPr>
            <a:spLocks noGrp="1"/>
          </p:cNvSpPr>
          <p:nvPr>
            <p:ph idx="1"/>
          </p:nvPr>
        </p:nvSpPr>
        <p:spPr>
          <a:xfrm>
            <a:off x="1036908" y="2075942"/>
            <a:ext cx="10871200" cy="3193985"/>
          </a:xfrm>
        </p:spPr>
        <p:txBody>
          <a:bodyPr>
            <a:normAutofit/>
          </a:bodyPr>
          <a:lstStyle/>
          <a:p>
            <a:pPr marL="0" indent="0" algn="ctr">
              <a:buNone/>
            </a:pPr>
            <a:r>
              <a:rPr lang="en-US" dirty="0" smtClean="0"/>
              <a:t>A non-profit </a:t>
            </a:r>
            <a:r>
              <a:rPr lang="en-US" dirty="0"/>
              <a:t>initiative that employs a community-based approach to empower youth and children in disenfranchised communities. Through informal education, youth volunteerism, and global partnerships we seek to establish safe spaces that encourage innovation, intellectual growth, and critical </a:t>
            </a:r>
            <a:r>
              <a:rPr lang="en-US" dirty="0" smtClean="0"/>
              <a:t>thinking.</a:t>
            </a:r>
          </a:p>
          <a:p>
            <a:pPr marL="0" indent="0" algn="just">
              <a:buNone/>
            </a:pPr>
            <a:endParaRPr lang="en-US" dirty="0"/>
          </a:p>
          <a:p>
            <a:pPr marL="0" indent="0" algn="just">
              <a:buNone/>
            </a:pPr>
            <a:endParaRPr lang="en-US" dirty="0"/>
          </a:p>
        </p:txBody>
      </p:sp>
      <p:pic>
        <p:nvPicPr>
          <p:cNvPr id="4" name="Picture 2" descr="Image may contain: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311"/>
            <a:ext cx="1789339" cy="17893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589894" y="3154069"/>
            <a:ext cx="7810500" cy="2971800"/>
          </a:xfrm>
          <a:prstGeom prst="rect">
            <a:avLst/>
          </a:prstGeom>
        </p:spPr>
      </p:pic>
    </p:spTree>
    <p:extLst>
      <p:ext uri="{BB962C8B-B14F-4D97-AF65-F5344CB8AC3E}">
        <p14:creationId xmlns:p14="http://schemas.microsoft.com/office/powerpoint/2010/main" val="3671845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338" y="286603"/>
            <a:ext cx="9366341" cy="1450757"/>
          </a:xfrm>
        </p:spPr>
        <p:txBody>
          <a:bodyPr>
            <a:normAutofit/>
          </a:bodyPr>
          <a:lstStyle/>
          <a:p>
            <a:r>
              <a:rPr lang="en-US" sz="4400" dirty="0" smtClean="0"/>
              <a:t>I Learn: Core Module and Best Practices</a:t>
            </a:r>
            <a:endParaRPr lang="en-US" sz="4400" dirty="0"/>
          </a:p>
        </p:txBody>
      </p:sp>
      <p:sp>
        <p:nvSpPr>
          <p:cNvPr id="3" name="Content Placeholder 2"/>
          <p:cNvSpPr>
            <a:spLocks noGrp="1"/>
          </p:cNvSpPr>
          <p:nvPr>
            <p:ph idx="1"/>
          </p:nvPr>
        </p:nvSpPr>
        <p:spPr>
          <a:xfrm>
            <a:off x="1097280" y="2380342"/>
            <a:ext cx="5695406" cy="3488751"/>
          </a:xfrm>
        </p:spPr>
        <p:txBody>
          <a:bodyPr>
            <a:normAutofit/>
          </a:bodyPr>
          <a:lstStyle/>
          <a:p>
            <a:pPr>
              <a:buFont typeface="Arial" panose="020B0604020202020204" pitchFamily="34" charset="0"/>
              <a:buChar char="•"/>
            </a:pPr>
            <a:r>
              <a:rPr lang="en-US" dirty="0" smtClean="0">
                <a:solidFill>
                  <a:srgbClr val="000000"/>
                </a:solidFill>
                <a:latin typeface="Helvetica Neue"/>
              </a:rPr>
              <a:t>Leveraging existing public spaces as engagement hubs for youth. </a:t>
            </a:r>
          </a:p>
          <a:p>
            <a:pPr>
              <a:buFont typeface="Arial" panose="020B0604020202020204" pitchFamily="34" charset="0"/>
              <a:buChar char="•"/>
            </a:pPr>
            <a:r>
              <a:rPr lang="en-US" dirty="0" smtClean="0">
                <a:solidFill>
                  <a:srgbClr val="000000"/>
                </a:solidFill>
                <a:latin typeface="Helvetica Neue"/>
              </a:rPr>
              <a:t>Creating a support network to provide resources for youth.</a:t>
            </a:r>
          </a:p>
          <a:p>
            <a:pPr>
              <a:buFont typeface="Arial" panose="020B0604020202020204" pitchFamily="34" charset="0"/>
              <a:buChar char="•"/>
            </a:pPr>
            <a:r>
              <a:rPr lang="en-US" dirty="0" smtClean="0">
                <a:solidFill>
                  <a:srgbClr val="000000"/>
                </a:solidFill>
                <a:latin typeface="Helvetica Neue"/>
              </a:rPr>
              <a:t>Growing youth engagement through social media.</a:t>
            </a:r>
          </a:p>
          <a:p>
            <a:pPr>
              <a:buFont typeface="Arial" panose="020B0604020202020204" pitchFamily="34" charset="0"/>
              <a:buChar char="•"/>
            </a:pPr>
            <a:r>
              <a:rPr lang="en-US" dirty="0" smtClean="0">
                <a:solidFill>
                  <a:srgbClr val="000000"/>
                </a:solidFill>
                <a:latin typeface="Helvetica Neue"/>
              </a:rPr>
              <a:t>Youth to youth programs that provide resources for local communities.</a:t>
            </a:r>
          </a:p>
          <a:p>
            <a:pPr marL="0" indent="0">
              <a:buNone/>
            </a:pPr>
            <a:endParaRPr lang="en-US" dirty="0"/>
          </a:p>
        </p:txBody>
      </p:sp>
      <p:pic>
        <p:nvPicPr>
          <p:cNvPr id="4" name="Picture 2" descr="Image may contain: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311"/>
            <a:ext cx="1789339" cy="1789339"/>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13"/>
          <p:cNvSpPr/>
          <p:nvPr/>
        </p:nvSpPr>
        <p:spPr>
          <a:xfrm>
            <a:off x="7192371" y="2002971"/>
            <a:ext cx="3388544" cy="3579920"/>
          </a:xfrm>
          <a:custGeom>
            <a:avLst/>
            <a:gdLst/>
            <a:ahLst/>
            <a:cxnLst/>
            <a:rect l="l" t="t" r="r" b="b"/>
            <a:pathLst>
              <a:path w="1890395" h="2082800">
                <a:moveTo>
                  <a:pt x="1682815" y="0"/>
                </a:moveTo>
                <a:lnTo>
                  <a:pt x="1801344" y="421220"/>
                </a:lnTo>
                <a:lnTo>
                  <a:pt x="1756894" y="440270"/>
                </a:lnTo>
                <a:lnTo>
                  <a:pt x="1780173" y="522820"/>
                </a:lnTo>
                <a:lnTo>
                  <a:pt x="1871194" y="499529"/>
                </a:lnTo>
                <a:lnTo>
                  <a:pt x="1890244" y="560920"/>
                </a:lnTo>
                <a:lnTo>
                  <a:pt x="1725144" y="711200"/>
                </a:lnTo>
                <a:lnTo>
                  <a:pt x="865773" y="965200"/>
                </a:lnTo>
                <a:lnTo>
                  <a:pt x="1289115" y="1439329"/>
                </a:lnTo>
                <a:lnTo>
                  <a:pt x="1149415" y="1526120"/>
                </a:lnTo>
                <a:lnTo>
                  <a:pt x="1079565" y="1691220"/>
                </a:lnTo>
                <a:lnTo>
                  <a:pt x="757823" y="1752600"/>
                </a:lnTo>
                <a:lnTo>
                  <a:pt x="658344" y="1921929"/>
                </a:lnTo>
                <a:lnTo>
                  <a:pt x="465723" y="2082800"/>
                </a:lnTo>
                <a:lnTo>
                  <a:pt x="2173" y="2002370"/>
                </a:lnTo>
                <a:lnTo>
                  <a:pt x="0" y="1979550"/>
                </a:lnTo>
                <a:lnTo>
                  <a:pt x="598" y="1962683"/>
                </a:lnTo>
                <a:lnTo>
                  <a:pt x="5159" y="1943434"/>
                </a:lnTo>
                <a:lnTo>
                  <a:pt x="14873" y="1913470"/>
                </a:lnTo>
                <a:lnTo>
                  <a:pt x="19962" y="1887078"/>
                </a:lnTo>
                <a:lnTo>
                  <a:pt x="14641" y="1878545"/>
                </a:lnTo>
                <a:lnTo>
                  <a:pt x="6143" y="1879538"/>
                </a:lnTo>
                <a:lnTo>
                  <a:pt x="1703" y="1881720"/>
                </a:lnTo>
                <a:lnTo>
                  <a:pt x="3524" y="1864418"/>
                </a:lnTo>
                <a:lnTo>
                  <a:pt x="6607" y="1854461"/>
                </a:lnTo>
                <a:lnTo>
                  <a:pt x="13178" y="1848079"/>
                </a:lnTo>
                <a:lnTo>
                  <a:pt x="25465" y="1841500"/>
                </a:lnTo>
                <a:lnTo>
                  <a:pt x="36375" y="1825130"/>
                </a:lnTo>
                <a:lnTo>
                  <a:pt x="39749" y="1799432"/>
                </a:lnTo>
                <a:lnTo>
                  <a:pt x="39156" y="1775718"/>
                </a:lnTo>
                <a:lnTo>
                  <a:pt x="38165" y="1765300"/>
                </a:lnTo>
                <a:lnTo>
                  <a:pt x="38892" y="1720493"/>
                </a:lnTo>
                <a:lnTo>
                  <a:pt x="57806" y="1669761"/>
                </a:lnTo>
                <a:lnTo>
                  <a:pt x="84723" y="1640420"/>
                </a:lnTo>
                <a:lnTo>
                  <a:pt x="98411" y="1629245"/>
                </a:lnTo>
                <a:lnTo>
                  <a:pt x="91865" y="1635936"/>
                </a:lnTo>
                <a:lnTo>
                  <a:pt x="74144" y="1579029"/>
                </a:lnTo>
                <a:lnTo>
                  <a:pt x="92368" y="1565687"/>
                </a:lnTo>
                <a:lnTo>
                  <a:pt x="99768" y="1552604"/>
                </a:lnTo>
                <a:lnTo>
                  <a:pt x="95315" y="1524000"/>
                </a:lnTo>
                <a:lnTo>
                  <a:pt x="92305" y="1499328"/>
                </a:lnTo>
                <a:lnTo>
                  <a:pt x="95049" y="1458385"/>
                </a:lnTo>
                <a:lnTo>
                  <a:pt x="106921" y="1407917"/>
                </a:lnTo>
                <a:lnTo>
                  <a:pt x="131294" y="1354670"/>
                </a:lnTo>
                <a:lnTo>
                  <a:pt x="159734" y="1301390"/>
                </a:lnTo>
                <a:lnTo>
                  <a:pt x="181032" y="1252277"/>
                </a:lnTo>
                <a:lnTo>
                  <a:pt x="194393" y="1216260"/>
                </a:lnTo>
                <a:lnTo>
                  <a:pt x="199023" y="1202270"/>
                </a:lnTo>
                <a:lnTo>
                  <a:pt x="239244" y="1104900"/>
                </a:lnTo>
                <a:lnTo>
                  <a:pt x="249823" y="988479"/>
                </a:lnTo>
                <a:lnTo>
                  <a:pt x="255525" y="823429"/>
                </a:lnTo>
                <a:lnTo>
                  <a:pt x="239244" y="687920"/>
                </a:lnTo>
                <a:lnTo>
                  <a:pt x="266765" y="400050"/>
                </a:lnTo>
                <a:lnTo>
                  <a:pt x="349315" y="336550"/>
                </a:lnTo>
                <a:lnTo>
                  <a:pt x="412815" y="355600"/>
                </a:lnTo>
                <a:lnTo>
                  <a:pt x="482665" y="404279"/>
                </a:lnTo>
                <a:lnTo>
                  <a:pt x="554623" y="461429"/>
                </a:lnTo>
                <a:lnTo>
                  <a:pt x="599073" y="514337"/>
                </a:lnTo>
                <a:lnTo>
                  <a:pt x="641415" y="531279"/>
                </a:lnTo>
                <a:lnTo>
                  <a:pt x="738773" y="512229"/>
                </a:lnTo>
                <a:lnTo>
                  <a:pt x="1682815" y="0"/>
                </a:lnTo>
                <a:close/>
              </a:path>
            </a:pathLst>
          </a:custGeom>
          <a:ln w="12700">
            <a:solidFill>
              <a:srgbClr val="21224A"/>
            </a:solidFill>
          </a:ln>
        </p:spPr>
        <p:txBody>
          <a:bodyPr wrap="square" lIns="0" tIns="0" rIns="0" bIns="0" rtlCol="0"/>
          <a:lstStyle/>
          <a:p>
            <a:endParaRPr lang="en-US"/>
          </a:p>
        </p:txBody>
      </p:sp>
    </p:spTree>
    <p:extLst>
      <p:ext uri="{BB962C8B-B14F-4D97-AF65-F5344CB8AC3E}">
        <p14:creationId xmlns:p14="http://schemas.microsoft.com/office/powerpoint/2010/main" val="1747500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338" y="286603"/>
            <a:ext cx="9366341" cy="1450757"/>
          </a:xfrm>
        </p:spPr>
        <p:txBody>
          <a:bodyPr/>
          <a:lstStyle/>
          <a:p>
            <a:r>
              <a:rPr lang="en-US" dirty="0" smtClean="0"/>
              <a:t>The Report</a:t>
            </a:r>
            <a:endParaRPr lang="en-US" dirty="0"/>
          </a:p>
        </p:txBody>
      </p:sp>
      <p:sp>
        <p:nvSpPr>
          <p:cNvPr id="3" name="Content Placeholder 2"/>
          <p:cNvSpPr>
            <a:spLocks noGrp="1"/>
          </p:cNvSpPr>
          <p:nvPr>
            <p:ph idx="1"/>
          </p:nvPr>
        </p:nvSpPr>
        <p:spPr>
          <a:xfrm>
            <a:off x="812800" y="2554514"/>
            <a:ext cx="7155543" cy="3314580"/>
          </a:xfrm>
        </p:spPr>
        <p:txBody>
          <a:bodyPr>
            <a:normAutofit/>
          </a:bodyPr>
          <a:lstStyle/>
          <a:p>
            <a:pPr marL="0" indent="0">
              <a:buNone/>
            </a:pPr>
            <a:r>
              <a:rPr lang="en-US" dirty="0" smtClean="0"/>
              <a:t>With a focus on Education and Entrepreneurship, the report aims to:</a:t>
            </a:r>
          </a:p>
          <a:p>
            <a:pPr>
              <a:buFont typeface="Arial" panose="020B0604020202020204" pitchFamily="34" charset="0"/>
              <a:buChar char="•"/>
            </a:pPr>
            <a:r>
              <a:rPr lang="en-US" dirty="0" smtClean="0"/>
              <a:t>Examine the main issues facing youth.</a:t>
            </a:r>
          </a:p>
          <a:p>
            <a:pPr>
              <a:buFont typeface="Arial" panose="020B0604020202020204" pitchFamily="34" charset="0"/>
              <a:buChar char="•"/>
            </a:pPr>
            <a:r>
              <a:rPr lang="en-US" dirty="0" smtClean="0"/>
              <a:t>Take the youth perspective on which policies matter to them.</a:t>
            </a:r>
          </a:p>
          <a:p>
            <a:pPr>
              <a:buFont typeface="Arial" panose="020B0604020202020204" pitchFamily="34" charset="0"/>
              <a:buChar char="•"/>
            </a:pPr>
            <a:r>
              <a:rPr lang="en-US" dirty="0" smtClean="0"/>
              <a:t>Provide a view of youth aspirations.</a:t>
            </a:r>
          </a:p>
          <a:p>
            <a:pPr>
              <a:buFont typeface="Arial" panose="020B0604020202020204" pitchFamily="34" charset="0"/>
              <a:buChar char="•"/>
            </a:pPr>
            <a:r>
              <a:rPr lang="en-US" dirty="0" smtClean="0"/>
              <a:t>Give examples of possible solutions provided by youth for policy challenges. </a:t>
            </a:r>
          </a:p>
          <a:p>
            <a:endParaRPr lang="en-US" dirty="0" smtClean="0"/>
          </a:p>
          <a:p>
            <a:endParaRPr lang="en-US" dirty="0" smtClean="0"/>
          </a:p>
          <a:p>
            <a:endParaRPr lang="en-US" dirty="0"/>
          </a:p>
        </p:txBody>
      </p:sp>
      <p:pic>
        <p:nvPicPr>
          <p:cNvPr id="4" name="Picture 2" descr="Image may contain: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311"/>
            <a:ext cx="1789339" cy="17893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283358" y="1906650"/>
            <a:ext cx="2872321" cy="4087812"/>
          </a:xfrm>
          <a:prstGeom prst="rect">
            <a:avLst/>
          </a:prstGeom>
        </p:spPr>
      </p:pic>
    </p:spTree>
    <p:extLst>
      <p:ext uri="{BB962C8B-B14F-4D97-AF65-F5344CB8AC3E}">
        <p14:creationId xmlns:p14="http://schemas.microsoft.com/office/powerpoint/2010/main" val="828986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142" y="286603"/>
            <a:ext cx="9486537" cy="1450757"/>
          </a:xfrm>
        </p:spPr>
        <p:txBody>
          <a:bodyPr/>
          <a:lstStyle/>
          <a:p>
            <a:r>
              <a:rPr lang="en-US" dirty="0" smtClean="0"/>
              <a:t>Design: Focus Groups - Reach</a:t>
            </a:r>
            <a:endParaRPr lang="en-US" dirty="0"/>
          </a:p>
        </p:txBody>
      </p:sp>
      <p:sp>
        <p:nvSpPr>
          <p:cNvPr id="3" name="Content Placeholder 2"/>
          <p:cNvSpPr>
            <a:spLocks noGrp="1"/>
          </p:cNvSpPr>
          <p:nvPr>
            <p:ph idx="1"/>
          </p:nvPr>
        </p:nvSpPr>
        <p:spPr>
          <a:xfrm>
            <a:off x="838200" y="1825625"/>
            <a:ext cx="6354170" cy="4351338"/>
          </a:xfrm>
        </p:spPr>
        <p:txBody>
          <a:bodyPr>
            <a:normAutofit/>
          </a:bodyPr>
          <a:lstStyle/>
          <a:p>
            <a:pPr marL="0" indent="0">
              <a:buNone/>
            </a:pPr>
            <a:r>
              <a:rPr lang="en-US" dirty="0" smtClean="0"/>
              <a:t>The workshops were conducted in three regions across Jordan, covering the Northern, Mid, and Southern Governorates. </a:t>
            </a:r>
          </a:p>
          <a:p>
            <a:pPr marL="0" indent="0">
              <a:buNone/>
            </a:pPr>
            <a:r>
              <a:rPr lang="en-US" dirty="0" smtClean="0"/>
              <a:t>Some were conducted inside refugee camps.</a:t>
            </a:r>
          </a:p>
          <a:p>
            <a:pPr marL="0" indent="0">
              <a:buNone/>
            </a:pPr>
            <a:endParaRPr lang="en-US" dirty="0"/>
          </a:p>
          <a:p>
            <a:pPr marL="0" indent="0">
              <a:buNone/>
            </a:pPr>
            <a:r>
              <a:rPr lang="en-US" dirty="0" smtClean="0"/>
              <a:t>The attendees represented three groups:</a:t>
            </a:r>
          </a:p>
          <a:p>
            <a:pPr>
              <a:buFontTx/>
              <a:buChar char="-"/>
            </a:pPr>
            <a:r>
              <a:rPr lang="en-US" dirty="0" smtClean="0"/>
              <a:t>Youth under 18.</a:t>
            </a:r>
          </a:p>
          <a:p>
            <a:pPr>
              <a:buFontTx/>
              <a:buChar char="-"/>
            </a:pPr>
            <a:r>
              <a:rPr lang="en-US" dirty="0" smtClean="0"/>
              <a:t>Youth between 18 and 30</a:t>
            </a:r>
          </a:p>
          <a:p>
            <a:pPr>
              <a:buFontTx/>
              <a:buChar char="-"/>
            </a:pPr>
            <a:r>
              <a:rPr lang="en-US" dirty="0" smtClean="0"/>
              <a:t>Organizations representing youth.</a:t>
            </a:r>
          </a:p>
          <a:p>
            <a:pPr marL="0" indent="0">
              <a:buNone/>
            </a:pPr>
            <a:endParaRPr lang="en-US" dirty="0"/>
          </a:p>
        </p:txBody>
      </p:sp>
      <p:pic>
        <p:nvPicPr>
          <p:cNvPr id="5" name="Picture 2" descr="Image may contain: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311"/>
            <a:ext cx="1789339" cy="17893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7604" y="2211052"/>
            <a:ext cx="5826681" cy="3277508"/>
          </a:xfrm>
          <a:prstGeom prst="rect">
            <a:avLst/>
          </a:prstGeom>
        </p:spPr>
      </p:pic>
    </p:spTree>
    <p:extLst>
      <p:ext uri="{BB962C8B-B14F-4D97-AF65-F5344CB8AC3E}">
        <p14:creationId xmlns:p14="http://schemas.microsoft.com/office/powerpoint/2010/main" val="2442589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338" y="286603"/>
            <a:ext cx="9366341" cy="1450757"/>
          </a:xfrm>
        </p:spPr>
        <p:txBody>
          <a:bodyPr/>
          <a:lstStyle/>
          <a:p>
            <a:r>
              <a:rPr lang="en-US" dirty="0" smtClean="0"/>
              <a:t>Design: Focus Groups - the question</a:t>
            </a:r>
            <a:endParaRPr lang="en-US" dirty="0"/>
          </a:p>
        </p:txBody>
      </p:sp>
      <p:sp>
        <p:nvSpPr>
          <p:cNvPr id="3" name="Content Placeholder 2"/>
          <p:cNvSpPr>
            <a:spLocks noGrp="1"/>
          </p:cNvSpPr>
          <p:nvPr>
            <p:ph idx="1"/>
          </p:nvPr>
        </p:nvSpPr>
        <p:spPr>
          <a:xfrm>
            <a:off x="1097280" y="2075942"/>
            <a:ext cx="10058400" cy="3793152"/>
          </a:xfrm>
        </p:spPr>
        <p:txBody>
          <a:bodyPr/>
          <a:lstStyle/>
          <a:p>
            <a:pPr marL="0" indent="0">
              <a:buNone/>
            </a:pPr>
            <a:r>
              <a:rPr lang="en-US" dirty="0" smtClean="0"/>
              <a:t>The main questions asked of the attendees:</a:t>
            </a:r>
          </a:p>
          <a:p>
            <a:pPr marL="0" indent="0">
              <a:buNone/>
            </a:pPr>
            <a:endParaRPr lang="en-US" dirty="0" smtClean="0"/>
          </a:p>
          <a:p>
            <a:r>
              <a:rPr lang="en-US" dirty="0" smtClean="0"/>
              <a:t>What are the main issues that matter to youth?</a:t>
            </a:r>
          </a:p>
          <a:p>
            <a:r>
              <a:rPr lang="en-US" dirty="0" smtClean="0"/>
              <a:t>What are the most important policies to youth in Education and Entrepreneurship? </a:t>
            </a:r>
          </a:p>
          <a:p>
            <a:r>
              <a:rPr lang="en-US" dirty="0" smtClean="0"/>
              <a:t>What do youth aspire to improve?</a:t>
            </a:r>
          </a:p>
          <a:p>
            <a:r>
              <a:rPr lang="en-US" dirty="0" smtClean="0"/>
              <a:t>What practical policy solutions do you have to the challenges facing youth?</a:t>
            </a:r>
          </a:p>
          <a:p>
            <a:endParaRPr lang="en-US" dirty="0"/>
          </a:p>
        </p:txBody>
      </p:sp>
      <p:pic>
        <p:nvPicPr>
          <p:cNvPr id="4" name="Picture 2" descr="Image may contain: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311"/>
            <a:ext cx="1789339" cy="178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567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338" y="286603"/>
            <a:ext cx="9366341" cy="1450757"/>
          </a:xfrm>
        </p:spPr>
        <p:txBody>
          <a:bodyPr>
            <a:normAutofit/>
          </a:bodyPr>
          <a:lstStyle/>
          <a:p>
            <a:r>
              <a:rPr lang="en-US" sz="4000" dirty="0" smtClean="0"/>
              <a:t>Design: Focus Groups – a creative approach</a:t>
            </a:r>
            <a:endParaRPr lang="en-US" sz="4000" dirty="0"/>
          </a:p>
        </p:txBody>
      </p:sp>
      <p:sp>
        <p:nvSpPr>
          <p:cNvPr id="3" name="Content Placeholder 2"/>
          <p:cNvSpPr>
            <a:spLocks noGrp="1"/>
          </p:cNvSpPr>
          <p:nvPr>
            <p:ph idx="1"/>
          </p:nvPr>
        </p:nvSpPr>
        <p:spPr>
          <a:xfrm>
            <a:off x="856343" y="1845734"/>
            <a:ext cx="4746172" cy="4023360"/>
          </a:xfrm>
        </p:spPr>
        <p:txBody>
          <a:bodyPr>
            <a:normAutofit fontScale="85000" lnSpcReduction="20000"/>
          </a:bodyPr>
          <a:lstStyle/>
          <a:p>
            <a:pPr marL="0" indent="0">
              <a:buNone/>
            </a:pPr>
            <a:endParaRPr lang="en-US" b="1" dirty="0" smtClean="0"/>
          </a:p>
          <a:p>
            <a:pPr marL="0" indent="0">
              <a:buNone/>
            </a:pPr>
            <a:r>
              <a:rPr lang="en-US" b="1" dirty="0"/>
              <a:t>Y</a:t>
            </a:r>
            <a:r>
              <a:rPr lang="en-US" b="1" dirty="0" smtClean="0"/>
              <a:t>outh to Youth approach</a:t>
            </a:r>
          </a:p>
          <a:p>
            <a:pPr marL="0" indent="0">
              <a:buNone/>
            </a:pPr>
            <a:endParaRPr lang="en-US" b="1" dirty="0" smtClean="0"/>
          </a:p>
          <a:p>
            <a:pPr marL="0" indent="0">
              <a:buNone/>
            </a:pPr>
            <a:r>
              <a:rPr lang="en-US" b="1" dirty="0" smtClean="0"/>
              <a:t>Two Step Focus Group:</a:t>
            </a:r>
          </a:p>
          <a:p>
            <a:pPr marL="0" indent="0">
              <a:buNone/>
            </a:pPr>
            <a:endParaRPr lang="en-US" b="1" dirty="0"/>
          </a:p>
          <a:p>
            <a:pPr>
              <a:buFont typeface="Arial" panose="020B0604020202020204" pitchFamily="34" charset="0"/>
              <a:buChar char="•"/>
            </a:pPr>
            <a:r>
              <a:rPr lang="en-US" b="1" dirty="0" smtClean="0"/>
              <a:t>Creating Context</a:t>
            </a:r>
            <a:r>
              <a:rPr lang="ar-JO" b="1" dirty="0" smtClean="0"/>
              <a:t> </a:t>
            </a:r>
            <a:r>
              <a:rPr lang="en-US" b="1" dirty="0" smtClean="0"/>
              <a:t> </a:t>
            </a:r>
            <a:r>
              <a:rPr lang="en-US" dirty="0" smtClean="0"/>
              <a:t>through creative methodologies. From picturing to the six thinking hats.</a:t>
            </a:r>
          </a:p>
          <a:p>
            <a:pPr>
              <a:buFont typeface="Arial" panose="020B0604020202020204" pitchFamily="34" charset="0"/>
              <a:buChar char="•"/>
            </a:pPr>
            <a:endParaRPr lang="en-US" dirty="0"/>
          </a:p>
          <a:p>
            <a:pPr>
              <a:buFont typeface="Arial" panose="020B0604020202020204" pitchFamily="34" charset="0"/>
              <a:buChar char="•"/>
            </a:pPr>
            <a:r>
              <a:rPr lang="en-US" b="1" dirty="0" smtClean="0"/>
              <a:t>Providing Youth Recommendations </a:t>
            </a:r>
            <a:r>
              <a:rPr lang="en-US" dirty="0" smtClean="0"/>
              <a:t>through small groups and discussions</a:t>
            </a:r>
          </a:p>
          <a:p>
            <a:pPr marL="0" indent="0">
              <a:buNone/>
            </a:pPr>
            <a:endParaRPr lang="en-US" dirty="0"/>
          </a:p>
          <a:p>
            <a:pPr marL="0" indent="0">
              <a:buNone/>
            </a:pPr>
            <a:r>
              <a:rPr lang="en-US" dirty="0" smtClean="0"/>
              <a:t> </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4" name="Picture 2" descr="Image may contain: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311"/>
            <a:ext cx="1789339" cy="17893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5728" t="14110" r="5195"/>
          <a:stretch/>
        </p:blipFill>
        <p:spPr>
          <a:xfrm>
            <a:off x="5776684" y="2066114"/>
            <a:ext cx="5863773" cy="3582599"/>
          </a:xfrm>
          <a:prstGeom prst="rect">
            <a:avLst/>
          </a:prstGeom>
        </p:spPr>
      </p:pic>
    </p:spTree>
    <p:extLst>
      <p:ext uri="{BB962C8B-B14F-4D97-AF65-F5344CB8AC3E}">
        <p14:creationId xmlns:p14="http://schemas.microsoft.com/office/powerpoint/2010/main" val="998268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338" y="286603"/>
            <a:ext cx="9366341" cy="1450757"/>
          </a:xfrm>
        </p:spPr>
        <p:txBody>
          <a:bodyPr/>
          <a:lstStyle/>
          <a:p>
            <a:r>
              <a:rPr lang="en-US" dirty="0" smtClean="0"/>
              <a:t>Results: Main Issues Facing Youth</a:t>
            </a:r>
            <a:endParaRPr lang="en-US" dirty="0"/>
          </a:p>
        </p:txBody>
      </p:sp>
      <p:sp>
        <p:nvSpPr>
          <p:cNvPr id="3" name="Content Placeholder 2"/>
          <p:cNvSpPr>
            <a:spLocks noGrp="1"/>
          </p:cNvSpPr>
          <p:nvPr>
            <p:ph idx="1"/>
          </p:nvPr>
        </p:nvSpPr>
        <p:spPr>
          <a:xfrm>
            <a:off x="838200" y="2931885"/>
            <a:ext cx="4677229" cy="3245077"/>
          </a:xfrm>
        </p:spPr>
        <p:txBody>
          <a:bodyPr>
            <a:normAutofit/>
          </a:bodyPr>
          <a:lstStyle/>
          <a:p>
            <a:pPr marL="514350" indent="-514350">
              <a:buFont typeface="+mj-lt"/>
              <a:buAutoNum type="arabicPeriod"/>
            </a:pPr>
            <a:r>
              <a:rPr lang="en-US" dirty="0" smtClean="0"/>
              <a:t>Unemployment.</a:t>
            </a:r>
          </a:p>
          <a:p>
            <a:pPr marL="514350" indent="-514350">
              <a:buFont typeface="+mj-lt"/>
              <a:buAutoNum type="arabicPeriod"/>
            </a:pPr>
            <a:r>
              <a:rPr lang="en-US" dirty="0" smtClean="0"/>
              <a:t>Weak educational outputs.</a:t>
            </a:r>
          </a:p>
          <a:p>
            <a:pPr marL="514350" indent="-514350">
              <a:buFont typeface="+mj-lt"/>
              <a:buAutoNum type="arabicPeriod"/>
            </a:pPr>
            <a:r>
              <a:rPr lang="en-US" dirty="0" smtClean="0"/>
              <a:t>Feeling of insecurity, inequality, and the lack ability to express opinions freely. </a:t>
            </a:r>
            <a:endParaRPr lang="en-US" dirty="0"/>
          </a:p>
          <a:p>
            <a:endParaRPr lang="en-US" dirty="0" smtClean="0"/>
          </a:p>
          <a:p>
            <a:endParaRPr lang="en-US" dirty="0" smtClean="0"/>
          </a:p>
        </p:txBody>
      </p:sp>
      <p:pic>
        <p:nvPicPr>
          <p:cNvPr id="5" name="Picture 2" descr="Image may contain: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311"/>
            <a:ext cx="1789339" cy="17893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714" y="2153346"/>
            <a:ext cx="6058908" cy="3408136"/>
          </a:xfrm>
          <a:prstGeom prst="rect">
            <a:avLst/>
          </a:prstGeom>
        </p:spPr>
      </p:pic>
    </p:spTree>
    <p:extLst>
      <p:ext uri="{BB962C8B-B14F-4D97-AF65-F5344CB8AC3E}">
        <p14:creationId xmlns:p14="http://schemas.microsoft.com/office/powerpoint/2010/main" val="3316978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338" y="286603"/>
            <a:ext cx="9366341" cy="1450757"/>
          </a:xfrm>
        </p:spPr>
        <p:txBody>
          <a:bodyPr/>
          <a:lstStyle/>
          <a:p>
            <a:r>
              <a:rPr lang="en-US" dirty="0" smtClean="0"/>
              <a:t>Results: Proposed solutions</a:t>
            </a:r>
            <a:endParaRPr lang="en-US" dirty="0"/>
          </a:p>
        </p:txBody>
      </p:sp>
      <p:sp>
        <p:nvSpPr>
          <p:cNvPr id="4" name="Rectangle 3"/>
          <p:cNvSpPr/>
          <p:nvPr/>
        </p:nvSpPr>
        <p:spPr>
          <a:xfrm>
            <a:off x="1097280" y="2285774"/>
            <a:ext cx="4098834" cy="3170099"/>
          </a:xfrm>
          <a:prstGeom prst="rect">
            <a:avLst/>
          </a:prstGeom>
        </p:spPr>
        <p:txBody>
          <a:bodyPr wrap="square">
            <a:spAutoFit/>
          </a:bodyPr>
          <a:lstStyle/>
          <a:p>
            <a:pPr marL="457200" indent="-457200">
              <a:buFont typeface="+mj-lt"/>
              <a:buAutoNum type="arabicPeriod"/>
            </a:pPr>
            <a:r>
              <a:rPr lang="en-US" sz="2000" dirty="0" smtClean="0"/>
              <a:t>Overhauling the curriculum</a:t>
            </a:r>
            <a:r>
              <a:rPr lang="en-US" sz="2000" dirty="0" smtClean="0"/>
              <a:t>.</a:t>
            </a:r>
          </a:p>
          <a:p>
            <a:pPr marL="457200" indent="-457200">
              <a:buFont typeface="+mj-lt"/>
              <a:buAutoNum type="arabicPeriod"/>
            </a:pPr>
            <a:r>
              <a:rPr lang="en-US" sz="2000" dirty="0" smtClean="0"/>
              <a:t>Providing Teacher training and increasing teacher pay.</a:t>
            </a:r>
          </a:p>
          <a:p>
            <a:pPr marL="457200" indent="-457200">
              <a:buFont typeface="+mj-lt"/>
              <a:buAutoNum type="arabicPeriod"/>
            </a:pPr>
            <a:r>
              <a:rPr lang="en-US" sz="2000" dirty="0" smtClean="0"/>
              <a:t>Activating school labs and clubs to keep students engaged.</a:t>
            </a:r>
          </a:p>
          <a:p>
            <a:pPr marL="457200" indent="-457200">
              <a:buFont typeface="+mj-lt"/>
              <a:buAutoNum type="arabicPeriod"/>
            </a:pPr>
            <a:r>
              <a:rPr lang="en-US" sz="2000" dirty="0" smtClean="0"/>
              <a:t>Policies advocating more awareness and equality between students. </a:t>
            </a:r>
          </a:p>
          <a:p>
            <a:pPr marL="457200" indent="-457200">
              <a:buFont typeface="+mj-lt"/>
              <a:buAutoNum type="arabicPeriod"/>
            </a:pPr>
            <a:r>
              <a:rPr lang="en-US" sz="2000" dirty="0" smtClean="0"/>
              <a:t>Creating awareness programs for parents.</a:t>
            </a:r>
          </a:p>
        </p:txBody>
      </p:sp>
      <p:pic>
        <p:nvPicPr>
          <p:cNvPr id="5" name="Picture 2" descr="Image may contain: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311"/>
            <a:ext cx="1789339" cy="17893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473"/>
          <a:stretch/>
        </p:blipFill>
        <p:spPr>
          <a:xfrm>
            <a:off x="5357058" y="1906650"/>
            <a:ext cx="6370484" cy="3751200"/>
          </a:xfrm>
          <a:prstGeom prst="rect">
            <a:avLst/>
          </a:prstGeom>
        </p:spPr>
      </p:pic>
    </p:spTree>
    <p:extLst>
      <p:ext uri="{BB962C8B-B14F-4D97-AF65-F5344CB8AC3E}">
        <p14:creationId xmlns:p14="http://schemas.microsoft.com/office/powerpoint/2010/main" val="2069282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TotalTime>
  <Words>757</Words>
  <Application>Microsoft Office PowerPoint</Application>
  <PresentationFormat>Widescreen</PresentationFormat>
  <Paragraphs>83</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Helvetica Neue</vt:lpstr>
      <vt:lpstr>Retrospect</vt:lpstr>
      <vt:lpstr>   Report on Youth Policies in Education </vt:lpstr>
      <vt:lpstr>I Learn – About Us</vt:lpstr>
      <vt:lpstr>I Learn: Core Module and Best Practices</vt:lpstr>
      <vt:lpstr>The Report</vt:lpstr>
      <vt:lpstr>Design: Focus Groups - Reach</vt:lpstr>
      <vt:lpstr>Design: Focus Groups - the question</vt:lpstr>
      <vt:lpstr>Design: Focus Groups – a creative approach</vt:lpstr>
      <vt:lpstr>Results: Main Issues Facing Youth</vt:lpstr>
      <vt:lpstr>Results: Proposed solutions</vt:lpstr>
      <vt:lpstr>Discussion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Learn Report on Youth Policies in Education</dc:title>
  <dc:creator>Science League 3</dc:creator>
  <cp:lastModifiedBy>Science League 3</cp:lastModifiedBy>
  <cp:revision>28</cp:revision>
  <dcterms:created xsi:type="dcterms:W3CDTF">2017-11-19T15:01:22Z</dcterms:created>
  <dcterms:modified xsi:type="dcterms:W3CDTF">2017-11-22T00:22:40Z</dcterms:modified>
</cp:coreProperties>
</file>