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3" r:id="rId4"/>
    <p:sldId id="269" r:id="rId5"/>
    <p:sldId id="267" r:id="rId6"/>
    <p:sldId id="264" r:id="rId7"/>
    <p:sldId id="265" r:id="rId8"/>
    <p:sldId id="266" r:id="rId9"/>
    <p:sldId id="268" r:id="rId10"/>
    <p:sldId id="270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000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717" autoAdjust="0"/>
  </p:normalViewPr>
  <p:slideViewPr>
    <p:cSldViewPr snapToGrid="0">
      <p:cViewPr varScale="1">
        <p:scale>
          <a:sx n="83" d="100"/>
          <a:sy n="83" d="100"/>
        </p:scale>
        <p:origin x="156" y="4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488FA-89AB-456B-800A-DE3046F75CD4}" type="datetimeFigureOut">
              <a:rPr lang="en-US" smtClean="0"/>
              <a:t>22/11/2017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AA95D-9799-45D8-9B68-ED2D6B21B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84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https://youtu.be/CMMJ8prd88g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AA95D-9799-45D8-9B68-ED2D6B21B0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27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A9DCF-980C-4AB4-94B4-3CA17F185B92}" type="datetimeFigureOut">
              <a:rPr lang="en-US" smtClean="0"/>
              <a:t>22/11/2017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E7EA-D120-49F9-9EB6-67286E06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19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A9DCF-980C-4AB4-94B4-3CA17F185B92}" type="datetimeFigureOut">
              <a:rPr lang="en-US" smtClean="0"/>
              <a:t>22/11/2017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E7EA-D120-49F9-9EB6-67286E06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43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A9DCF-980C-4AB4-94B4-3CA17F185B92}" type="datetimeFigureOut">
              <a:rPr lang="en-US" smtClean="0"/>
              <a:t>22/11/2017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E7EA-D120-49F9-9EB6-67286E06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96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A9DCF-980C-4AB4-94B4-3CA17F185B92}" type="datetimeFigureOut">
              <a:rPr lang="en-US" smtClean="0"/>
              <a:t>22/11/2017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E7EA-D120-49F9-9EB6-67286E06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14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A9DCF-980C-4AB4-94B4-3CA17F185B92}" type="datetimeFigureOut">
              <a:rPr lang="en-US" smtClean="0"/>
              <a:t>22/11/2017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E7EA-D120-49F9-9EB6-67286E06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18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A9DCF-980C-4AB4-94B4-3CA17F185B92}" type="datetimeFigureOut">
              <a:rPr lang="en-US" smtClean="0"/>
              <a:t>22/11/2017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E7EA-D120-49F9-9EB6-67286E06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71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A9DCF-980C-4AB4-94B4-3CA17F185B92}" type="datetimeFigureOut">
              <a:rPr lang="en-US" smtClean="0"/>
              <a:t>22/11/2017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E7EA-D120-49F9-9EB6-67286E06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1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A9DCF-980C-4AB4-94B4-3CA17F185B92}" type="datetimeFigureOut">
              <a:rPr lang="en-US" smtClean="0"/>
              <a:t>22/11/2017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E7EA-D120-49F9-9EB6-67286E06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84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A9DCF-980C-4AB4-94B4-3CA17F185B92}" type="datetimeFigureOut">
              <a:rPr lang="en-US" smtClean="0"/>
              <a:t>22/11/2017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E7EA-D120-49F9-9EB6-67286E06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06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A9DCF-980C-4AB4-94B4-3CA17F185B92}" type="datetimeFigureOut">
              <a:rPr lang="en-US" smtClean="0"/>
              <a:t>22/11/2017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E7EA-D120-49F9-9EB6-67286E06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93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A9DCF-980C-4AB4-94B4-3CA17F185B92}" type="datetimeFigureOut">
              <a:rPr lang="en-US" smtClean="0"/>
              <a:t>22/11/2017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E7EA-D120-49F9-9EB6-67286E06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20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A9DCF-980C-4AB4-94B4-3CA17F185B92}" type="datetimeFigureOut">
              <a:rPr lang="en-US" smtClean="0"/>
              <a:t>22/11/2017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FE7EA-D120-49F9-9EB6-67286E06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8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626F4-7A53-4B4C-B329-BABF1EE9E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462" y="1337979"/>
            <a:ext cx="8026188" cy="1000484"/>
          </a:xfrm>
        </p:spPr>
        <p:txBody>
          <a:bodyPr>
            <a:normAutofit fontScale="90000"/>
          </a:bodyPr>
          <a:lstStyle/>
          <a:p>
            <a:r>
              <a:rPr lang="en-US" sz="5100" b="1" dirty="0"/>
              <a:t>Interregional Youth Policy Forum</a:t>
            </a:r>
            <a:br>
              <a:rPr lang="en-US" dirty="0"/>
            </a:br>
            <a:br>
              <a:rPr lang="en-US" sz="1200" dirty="0"/>
            </a:br>
            <a:r>
              <a:rPr lang="en-US" sz="2400" b="1" dirty="0">
                <a:solidFill>
                  <a:srgbClr val="7A0000"/>
                </a:solidFill>
              </a:rPr>
              <a:t>21-23 November 2017, Bangkok, UNCC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574AED-8819-43BE-82F4-6231A929D0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0" y="3023651"/>
            <a:ext cx="2857500" cy="3159474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Sharing of project experience in ESCAP </a:t>
            </a:r>
          </a:p>
        </p:txBody>
      </p:sp>
      <p:pic>
        <p:nvPicPr>
          <p:cNvPr id="1026" name="Picture 2" descr="Youth">
            <a:extLst>
              <a:ext uri="{FF2B5EF4-FFF2-40B4-BE49-F238E27FC236}">
                <a16:creationId xmlns:a16="http://schemas.microsoft.com/office/drawing/2014/main" id="{8AE07767-67CD-4A8C-88DE-25D9988A7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59" y="3164002"/>
            <a:ext cx="3347410" cy="287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C3EE2F4A-ABAE-426C-8A27-572511BBC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1184" y="281389"/>
            <a:ext cx="182236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tabLst>
                <a:tab pos="976313" algn="l"/>
              </a:tabLst>
            </a:pPr>
            <a:r>
              <a:rPr lang="en-GB" altLang="en-US" sz="1400" b="1" dirty="0">
                <a:latin typeface="Book Antiqua" panose="02040602050305030304" pitchFamily="18" charset="0"/>
                <a:ea typeface="SimSun" panose="02010600030101010101" pitchFamily="2" charset="-122"/>
                <a:cs typeface="Angsana New" panose="02020603050405020304" pitchFamily="18" charset="-34"/>
              </a:rPr>
              <a:t>UNITED NATIONS</a:t>
            </a:r>
            <a:endParaRPr lang="en-US" altLang="en-US" sz="1400" dirty="0"/>
          </a:p>
          <a:p>
            <a:pPr algn="ctr" defTabSz="685800">
              <a:tabLst>
                <a:tab pos="976313" algn="l"/>
              </a:tabLst>
            </a:pPr>
            <a:endParaRPr lang="en-US" altLang="en-US" sz="1350" dirty="0"/>
          </a:p>
        </p:txBody>
      </p:sp>
      <p:pic>
        <p:nvPicPr>
          <p:cNvPr id="1025" name="Picture 20" descr="unlogo_blue">
            <a:extLst>
              <a:ext uri="{FF2B5EF4-FFF2-40B4-BE49-F238E27FC236}">
                <a16:creationId xmlns:a16="http://schemas.microsoft.com/office/drawing/2014/main" id="{4DA73FA3-6778-45C0-84A9-50659186B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869" y="609697"/>
            <a:ext cx="576262" cy="49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59067739-B42A-467D-A8AF-BF55214C0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2218" y="1614927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42507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3EEF-4586-4410-9A0F-611187415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fucius &amp; Lao Tzu">
            <a:hlinkClick r:id="" action="ppaction://media"/>
            <a:extLst>
              <a:ext uri="{FF2B5EF4-FFF2-40B4-BE49-F238E27FC236}">
                <a16:creationId xmlns:a16="http://schemas.microsoft.com/office/drawing/2014/main" id="{D2C6F721-25CE-4829-A893-8584C3CD5ADF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8650" y="2287588"/>
            <a:ext cx="7886700" cy="3425825"/>
          </a:xfrm>
        </p:spPr>
      </p:pic>
    </p:spTree>
    <p:extLst>
      <p:ext uri="{BB962C8B-B14F-4D97-AF65-F5344CB8AC3E}">
        <p14:creationId xmlns:p14="http://schemas.microsoft.com/office/powerpoint/2010/main" val="321389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5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281C6-B48D-4732-8878-8DF9E673F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52770"/>
            <a:ext cx="4191000" cy="1325563"/>
          </a:xfrm>
        </p:spPr>
        <p:txBody>
          <a:bodyPr/>
          <a:lstStyle/>
          <a:p>
            <a:r>
              <a:rPr lang="en-US" b="1" dirty="0">
                <a:solidFill>
                  <a:srgbClr val="7A0000"/>
                </a:solidFill>
              </a:rPr>
              <a:t>Lessons… Balance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CA71E-1F17-49F8-8130-23324CE80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2581274"/>
            <a:ext cx="8534402" cy="308610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b="1" dirty="0"/>
              <a:t>Innovation                </a:t>
            </a:r>
            <a:r>
              <a:rPr lang="en-US" b="1" dirty="0">
                <a:sym typeface="Wingdings" panose="05000000000000000000" pitchFamily="2" charset="2"/>
              </a:rPr>
              <a:t>       Wisdom/ higher knowledge</a:t>
            </a:r>
            <a:endParaRPr lang="en-US" b="1" dirty="0"/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b="1" dirty="0"/>
              <a:t>Planning                    </a:t>
            </a:r>
            <a:r>
              <a:rPr lang="en-US" b="1" dirty="0">
                <a:sym typeface="Wingdings" panose="05000000000000000000" pitchFamily="2" charset="2"/>
              </a:rPr>
              <a:t>       Flexibility</a:t>
            </a: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b="1" dirty="0">
                <a:sym typeface="Wingdings" panose="05000000000000000000" pitchFamily="2" charset="2"/>
              </a:rPr>
              <a:t>Health/longevity    </a:t>
            </a:r>
            <a:r>
              <a:rPr lang="en-US" b="1" dirty="0"/>
              <a:t> </a:t>
            </a:r>
            <a:r>
              <a:rPr lang="en-US" b="1" dirty="0">
                <a:sym typeface="Wingdings" panose="05000000000000000000" pitchFamily="2" charset="2"/>
              </a:rPr>
              <a:t>       Hard work</a:t>
            </a: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b="1" dirty="0">
                <a:sym typeface="Wingdings" panose="05000000000000000000" pitchFamily="2" charset="2"/>
              </a:rPr>
              <a:t>Competition                    Collaboration/Teamwork </a:t>
            </a: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endParaRPr lang="en-US" b="1" dirty="0">
              <a:sym typeface="Wingdings" panose="05000000000000000000" pitchFamily="2" charset="2"/>
            </a:endParaRP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endParaRPr lang="en-US" b="1" dirty="0">
              <a:sym typeface="Wingdings" panose="05000000000000000000" pitchFamily="2" charset="2"/>
            </a:endParaRPr>
          </a:p>
          <a:p>
            <a:pPr marL="514350" indent="-514350">
              <a:buAutoNum type="arabicPeriod"/>
            </a:pPr>
            <a:endParaRPr lang="en-US" b="1" dirty="0"/>
          </a:p>
          <a:p>
            <a:pPr marL="571500" indent="-571500">
              <a:buAutoNum type="romanUcPeriod"/>
            </a:pPr>
            <a:endParaRPr lang="en-US" dirty="0"/>
          </a:p>
        </p:txBody>
      </p:sp>
      <p:sp>
        <p:nvSpPr>
          <p:cNvPr id="6" name="AutoShape 2" descr="Image result for mobile phone silent">
            <a:extLst>
              <a:ext uri="{FF2B5EF4-FFF2-40B4-BE49-F238E27FC236}">
                <a16:creationId xmlns:a16="http://schemas.microsoft.com/office/drawing/2014/main" id="{9C614F87-25AA-454D-9D6D-D9EC418E85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Image result for balance">
            <a:extLst>
              <a:ext uri="{FF2B5EF4-FFF2-40B4-BE49-F238E27FC236}">
                <a16:creationId xmlns:a16="http://schemas.microsoft.com/office/drawing/2014/main" id="{A46DB6D1-E19F-453D-AFD7-E6D31BF21A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7" r="10675"/>
          <a:stretch/>
        </p:blipFill>
        <p:spPr bwMode="auto">
          <a:xfrm>
            <a:off x="4819652" y="227184"/>
            <a:ext cx="3943350" cy="225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F119C2-6B2F-4FAB-B0A4-EF2719ECB8A2}"/>
              </a:ext>
            </a:extLst>
          </p:cNvPr>
          <p:cNvSpPr txBox="1"/>
          <p:nvPr/>
        </p:nvSpPr>
        <p:spPr>
          <a:xfrm>
            <a:off x="4419600" y="5777926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Non-violence, equity</a:t>
            </a:r>
          </a:p>
        </p:txBody>
      </p:sp>
      <p:pic>
        <p:nvPicPr>
          <p:cNvPr id="2050" name="Picture 2" descr="Image result for non violence">
            <a:extLst>
              <a:ext uri="{FF2B5EF4-FFF2-40B4-BE49-F238E27FC236}">
                <a16:creationId xmlns:a16="http://schemas.microsoft.com/office/drawing/2014/main" id="{125655E2-9389-4563-B427-A1E690D6A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6703"/>
            <a:ext cx="3213100" cy="360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63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6872-5DC4-4F2F-94AF-BFED5BB05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/>
              <a:t>Development and early stages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B371CFE-2060-44BE-8884-0CA28F3066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0674018"/>
              </p:ext>
            </p:extLst>
          </p:nvPr>
        </p:nvGraphicFramePr>
        <p:xfrm>
          <a:off x="381000" y="3718655"/>
          <a:ext cx="8686800" cy="219130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3230587322"/>
                    </a:ext>
                  </a:extLst>
                </a:gridCol>
              </a:tblGrid>
              <a:tr h="2191309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r>
                        <a:rPr lang="en-US" sz="2400" b="0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Interregional Expert Group Meeting on Promoting Youth Development</a:t>
                      </a:r>
                    </a:p>
                    <a:p>
                      <a:endParaRPr lang="en-US" sz="2400" b="0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400" b="0" i="0" kern="1200" dirty="0">
                          <a:solidFill>
                            <a:srgbClr val="6C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11-12 November 2014</a:t>
                      </a:r>
                    </a:p>
                    <a:p>
                      <a:endParaRPr lang="en-US" sz="1800" b="0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1143051"/>
                  </a:ext>
                </a:extLst>
              </a:tr>
            </a:tbl>
          </a:graphicData>
        </a:graphic>
      </p:graphicFrame>
      <p:sp>
        <p:nvSpPr>
          <p:cNvPr id="5" name="AutoShape 2" descr="Image result for MDGs">
            <a:extLst>
              <a:ext uri="{FF2B5EF4-FFF2-40B4-BE49-F238E27FC236}">
                <a16:creationId xmlns:a16="http://schemas.microsoft.com/office/drawing/2014/main" id="{4656B934-FF45-4964-BB23-28712D8441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Image result for MDGs">
            <a:extLst>
              <a:ext uri="{FF2B5EF4-FFF2-40B4-BE49-F238E27FC236}">
                <a16:creationId xmlns:a16="http://schemas.microsoft.com/office/drawing/2014/main" id="{05131079-7502-4472-9993-71EF432F9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1" y="1827944"/>
            <a:ext cx="3562349" cy="160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Image result for SDGs">
            <a:extLst>
              <a:ext uri="{FF2B5EF4-FFF2-40B4-BE49-F238E27FC236}">
                <a16:creationId xmlns:a16="http://schemas.microsoft.com/office/drawing/2014/main" id="{7BE9AF3E-5745-4B94-931E-138C63F29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255" y="1636257"/>
            <a:ext cx="3836702" cy="194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B2FC5EE0-EC83-4FE2-B7A0-BAD4412E1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064" y="4622224"/>
            <a:ext cx="235962" cy="2308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4C5058"/>
                </a:solidFill>
                <a:effectLst/>
                <a:latin typeface="Noto Sans"/>
              </a:rPr>
              <a:t>  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 descr="http://www.unescap.org/sites/default/files/styles/large/public/YouthEGM.JPG?itok=QXXA8KTb">
            <a:extLst>
              <a:ext uri="{FF2B5EF4-FFF2-40B4-BE49-F238E27FC236}">
                <a16:creationId xmlns:a16="http://schemas.microsoft.com/office/drawing/2014/main" id="{D5AC956F-6513-4A53-8361-E6AA0E46A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195" y="4463860"/>
            <a:ext cx="45720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31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16B8A-F8C1-405E-A767-016E7CFD5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9969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+mn-lt"/>
              </a:rPr>
              <a:t>Training on Primary Data Collection for Youth Research Project </a:t>
            </a:r>
            <a:br>
              <a:rPr lang="en-US" dirty="0"/>
            </a:br>
            <a:r>
              <a:rPr lang="en-US" sz="3100" dirty="0">
                <a:solidFill>
                  <a:srgbClr val="6C0000"/>
                </a:solidFill>
                <a:latin typeface="+mn-lt"/>
              </a:rPr>
              <a:t>12-13 November 2014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FACBB-DAD3-41BA-86D7-D2876D12C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825625"/>
            <a:ext cx="81915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Survey design and data collection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F20F8B-F71C-42DE-B743-85D2E7F7C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95" y="2259227"/>
            <a:ext cx="2743200" cy="3657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3F0159-1441-4BC0-9836-D70F6E367C4F}"/>
              </a:ext>
            </a:extLst>
          </p:cNvPr>
          <p:cNvSpPr txBox="1"/>
          <p:nvPr/>
        </p:nvSpPr>
        <p:spPr>
          <a:xfrm>
            <a:off x="395416" y="2875809"/>
            <a:ext cx="5151224" cy="452431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400" dirty="0"/>
              <a:t> </a:t>
            </a:r>
          </a:p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10,000 youth</a:t>
            </a:r>
          </a:p>
          <a:p>
            <a:endParaRPr lang="en-US" sz="2400" dirty="0"/>
          </a:p>
          <a:p>
            <a:r>
              <a:rPr lang="en-US" sz="2400" dirty="0"/>
              <a:t>Partners in: 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Cambodia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Kyrgyzstan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Pakistan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Sri Lanka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Thailand</a:t>
            </a:r>
          </a:p>
        </p:txBody>
      </p:sp>
    </p:spTree>
    <p:extLst>
      <p:ext uri="{BB962C8B-B14F-4D97-AF65-F5344CB8AC3E}">
        <p14:creationId xmlns:p14="http://schemas.microsoft.com/office/powerpoint/2010/main" val="582274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EFE4A-F320-417B-94B6-A5062BE2B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63" y="377162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Partnerships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8AC26-0C00-4513-A8A3-FCA689C7A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tandemic">
            <a:extLst>
              <a:ext uri="{FF2B5EF4-FFF2-40B4-BE49-F238E27FC236}">
                <a16:creationId xmlns:a16="http://schemas.microsoft.com/office/drawing/2014/main" id="{118AA0AC-D7AE-4BD5-B5A8-507C86594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954" y="4016846"/>
            <a:ext cx="4123861" cy="21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United nations">
            <a:extLst>
              <a:ext uri="{FF2B5EF4-FFF2-40B4-BE49-F238E27FC236}">
                <a16:creationId xmlns:a16="http://schemas.microsoft.com/office/drawing/2014/main" id="{307BDDFB-8FD5-43C2-AA0A-517405954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04" y="1702725"/>
            <a:ext cx="3657885" cy="238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02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16B8A-F8C1-405E-A767-016E7CFD5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FACBB-DAD3-41BA-86D7-D2876D12C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382" y="365126"/>
            <a:ext cx="4460017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Committee on Social Development, Fourth Session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6C0000"/>
                </a:solidFill>
              </a:rPr>
              <a:t>28 to 30 March 2016</a:t>
            </a:r>
            <a:r>
              <a:rPr lang="en-US" dirty="0"/>
              <a:t> 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2000" dirty="0"/>
              <a:t>Situation analysis presented</a:t>
            </a:r>
          </a:p>
          <a:p>
            <a:endParaRPr lang="en-US" dirty="0"/>
          </a:p>
        </p:txBody>
      </p:sp>
      <p:pic>
        <p:nvPicPr>
          <p:cNvPr id="2052" name="Picture 4" descr="http://www.unescap.org/sites/default/files/styles/large/public/CSD4Group%20Photo.JPG?itok=WbOaNkvs">
            <a:extLst>
              <a:ext uri="{FF2B5EF4-FFF2-40B4-BE49-F238E27FC236}">
                <a16:creationId xmlns:a16="http://schemas.microsoft.com/office/drawing/2014/main" id="{BCA4AF9E-5F17-4E9D-A22C-D0F4DBBD6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382" y="266475"/>
            <a:ext cx="4043235" cy="2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unescap.org/sites/default/files/styles/large/public/DAgroupphoto.jpg?itok=uU-9QBNU">
            <a:extLst>
              <a:ext uri="{FF2B5EF4-FFF2-40B4-BE49-F238E27FC236}">
                <a16:creationId xmlns:a16="http://schemas.microsoft.com/office/drawing/2014/main" id="{B7383B18-4627-461F-B7D2-2DF2D981C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3258070"/>
            <a:ext cx="3488467" cy="236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47064F-0B70-4CC0-B0D0-59C3FCDC3EF9}"/>
              </a:ext>
            </a:extLst>
          </p:cNvPr>
          <p:cNvSpPr/>
          <p:nvPr/>
        </p:nvSpPr>
        <p:spPr>
          <a:xfrm>
            <a:off x="264382" y="3118134"/>
            <a:ext cx="5031518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</a:rPr>
              <a:t>Asia-Pacific Workshop on Building Capacity to Develop Youth Policies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6C0000"/>
                </a:solidFill>
              </a:rPr>
              <a:t>29 March 2016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Second situation analysis presented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3 focus countries for project confirmed: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Mongolia, Philippines, Sri Lanka</a:t>
            </a:r>
          </a:p>
          <a:p>
            <a:endParaRPr lang="en-US" dirty="0">
              <a:solidFill>
                <a:srgbClr val="6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600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F19C1-950D-44AD-BE2F-44953FC41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869" y="571501"/>
            <a:ext cx="6856456" cy="5505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Asia-Pacific Workshop on Developing the Youth Policy Toolbox</a:t>
            </a:r>
          </a:p>
          <a:p>
            <a:pPr marL="0" indent="0">
              <a:buNone/>
            </a:pPr>
            <a:r>
              <a:rPr lang="en-US" dirty="0">
                <a:solidFill>
                  <a:srgbClr val="6C0000"/>
                </a:solidFill>
              </a:rPr>
              <a:t>15-16 November 2016</a:t>
            </a:r>
          </a:p>
          <a:p>
            <a:pPr marL="0" indent="0">
              <a:buNone/>
            </a:pPr>
            <a:endParaRPr lang="en-US" dirty="0">
              <a:solidFill>
                <a:srgbClr val="6C0000"/>
              </a:solidFill>
            </a:endParaRPr>
          </a:p>
          <a:p>
            <a:pPr marL="0" indent="0">
              <a:buNone/>
            </a:pPr>
            <a:r>
              <a:rPr lang="en-US" dirty="0"/>
              <a:t>Letters of Agreement developed with partners</a:t>
            </a:r>
          </a:p>
        </p:txBody>
      </p:sp>
      <p:pic>
        <p:nvPicPr>
          <p:cNvPr id="3076" name="Picture 4" descr="http://www.unescap.org/sites/default/files/styles/large/public/Youth.jpg?itok=EYWr4TtL">
            <a:extLst>
              <a:ext uri="{FF2B5EF4-FFF2-40B4-BE49-F238E27FC236}">
                <a16:creationId xmlns:a16="http://schemas.microsoft.com/office/drawing/2014/main" id="{31323EB2-B220-4382-80D9-79F7C1C9B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7" b="14604"/>
          <a:stretch/>
        </p:blipFill>
        <p:spPr bwMode="auto">
          <a:xfrm>
            <a:off x="904875" y="3669826"/>
            <a:ext cx="6715125" cy="289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222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6D9E7-AD64-40AD-8B17-4C072CC23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346076"/>
            <a:ext cx="7886700" cy="2387599"/>
          </a:xfrm>
        </p:spPr>
        <p:txBody>
          <a:bodyPr>
            <a:noAutofit/>
          </a:bodyPr>
          <a:lstStyle/>
          <a:p>
            <a:br>
              <a:rPr lang="en-US" sz="2800" dirty="0">
                <a:solidFill>
                  <a:srgbClr val="002060"/>
                </a:solidFill>
              </a:rPr>
            </a:br>
            <a:br>
              <a:rPr lang="en-US" sz="2800" b="1" dirty="0">
                <a:solidFill>
                  <a:srgbClr val="002060"/>
                </a:solidFill>
                <a:latin typeface="+mn-lt"/>
              </a:rPr>
            </a:br>
            <a:r>
              <a:rPr lang="en-US" sz="2800" b="1" dirty="0">
                <a:solidFill>
                  <a:srgbClr val="002060"/>
                </a:solidFill>
                <a:latin typeface="+mn-lt"/>
              </a:rPr>
              <a:t>Workshop on Evidence-based Policies on Youth Development in Asia, and Workshop on Promoting the Sustainability of the Youth Policy Toolbox in Asia-Pacific</a:t>
            </a:r>
            <a:br>
              <a:rPr lang="en-US" sz="2800" b="1" dirty="0">
                <a:solidFill>
                  <a:srgbClr val="002060"/>
                </a:solidFill>
                <a:latin typeface="+mn-lt"/>
              </a:rPr>
            </a:br>
            <a:br>
              <a:rPr lang="en-US" sz="2800" dirty="0">
                <a:latin typeface="+mn-lt"/>
              </a:rPr>
            </a:br>
            <a:r>
              <a:rPr lang="en-US" sz="2800" dirty="0">
                <a:solidFill>
                  <a:srgbClr val="6C0000"/>
                </a:solidFill>
                <a:latin typeface="+mn-lt"/>
              </a:rPr>
              <a:t>29 May - 1 June 2017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1B8CB-FFF7-4D15-AEC2-8E3EA2EA6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3654427"/>
            <a:ext cx="7886700" cy="2387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http://www.unescap.org/sites/default/files/styles/large/public/IMG_3000.JPG?itok=H2pYOA9H">
            <a:extLst>
              <a:ext uri="{FF2B5EF4-FFF2-40B4-BE49-F238E27FC236}">
                <a16:creationId xmlns:a16="http://schemas.microsoft.com/office/drawing/2014/main" id="{0B27E183-3BB7-46C3-9828-797CC2B65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536" y="3429000"/>
            <a:ext cx="6677247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211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34AB2-D4A3-44DA-8A89-9B97DFAEC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National Workshops to Test and Apply the Youth Policy Toolbox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F77FB-8B08-4444-8C3C-86BB341FA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543" y="1782584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Mongolia, </a:t>
            </a:r>
            <a:r>
              <a:rPr lang="en-US" dirty="0">
                <a:solidFill>
                  <a:srgbClr val="6C0000"/>
                </a:solidFill>
              </a:rPr>
              <a:t>6-7 June 2017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Sri Lanka, </a:t>
            </a:r>
            <a:r>
              <a:rPr lang="en-US" dirty="0">
                <a:solidFill>
                  <a:srgbClr val="6C0000"/>
                </a:solidFill>
              </a:rPr>
              <a:t>20-21 June 2017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Philippines, </a:t>
            </a:r>
            <a:r>
              <a:rPr lang="en-US" dirty="0">
                <a:solidFill>
                  <a:srgbClr val="6C0000"/>
                </a:solidFill>
              </a:rPr>
              <a:t>28-29 June 2017</a:t>
            </a:r>
          </a:p>
        </p:txBody>
      </p:sp>
      <p:pic>
        <p:nvPicPr>
          <p:cNvPr id="5122" name="Picture 2" descr="http://www.unescap.org/sites/default/files/styles/large/public/IMG_9736.jpg?itok=UJG8HASc">
            <a:extLst>
              <a:ext uri="{FF2B5EF4-FFF2-40B4-BE49-F238E27FC236}">
                <a16:creationId xmlns:a16="http://schemas.microsoft.com/office/drawing/2014/main" id="{BE564DAC-F95A-4D88-82C1-B1457045A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543" y="1690689"/>
            <a:ext cx="3412009" cy="226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unescap.org/sites/default/files/styles/large/public/~1049901.jpg?itok=42qOJKv2">
            <a:extLst>
              <a:ext uri="{FF2B5EF4-FFF2-40B4-BE49-F238E27FC236}">
                <a16:creationId xmlns:a16="http://schemas.microsoft.com/office/drawing/2014/main" id="{7018B054-8E12-4814-9D16-BA3B4C9B7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874" y="4267773"/>
            <a:ext cx="2724583" cy="203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unescap.org/sites/default/files/styles/large/public/Group%20Photo.jpeg?itok=c1xAQcR-">
            <a:extLst>
              <a:ext uri="{FF2B5EF4-FFF2-40B4-BE49-F238E27FC236}">
                <a16:creationId xmlns:a16="http://schemas.microsoft.com/office/drawing/2014/main" id="{74A83766-EF23-4B99-B5B7-C1603FC51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43" y="4683680"/>
            <a:ext cx="45720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687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74A6F-8337-4F50-A0C6-92F43CDC3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392" y="4053798"/>
            <a:ext cx="3810000" cy="181095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+mn-lt"/>
              </a:rPr>
              <a:t>Pakistan Convention </a:t>
            </a:r>
            <a:br>
              <a:rPr lang="en-US" dirty="0">
                <a:latin typeface="+mn-lt"/>
              </a:rPr>
            </a:br>
            <a:r>
              <a:rPr lang="en-US" sz="2800" dirty="0">
                <a:solidFill>
                  <a:srgbClr val="6C0000"/>
                </a:solidFill>
                <a:latin typeface="+mn-lt"/>
              </a:rPr>
              <a:t>3-4 November 2018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99B014-EBF9-4E24-835E-6A25A3FFED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392" y="3734579"/>
            <a:ext cx="4532468" cy="239437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07A5DA-F134-459E-A607-E9DF041C4707}"/>
              </a:ext>
            </a:extLst>
          </p:cNvPr>
          <p:cNvSpPr txBox="1"/>
          <p:nvPr/>
        </p:nvSpPr>
        <p:spPr>
          <a:xfrm>
            <a:off x="390526" y="993252"/>
            <a:ext cx="381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Pacific Consultations</a:t>
            </a:r>
          </a:p>
          <a:p>
            <a:r>
              <a:rPr lang="en-US" sz="2800" dirty="0">
                <a:solidFill>
                  <a:srgbClr val="6C0000"/>
                </a:solidFill>
              </a:rPr>
              <a:t>26-29 September 2017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219503-DF38-453E-99FC-FF6D6BD14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7"/>
          <a:stretch/>
        </p:blipFill>
        <p:spPr>
          <a:xfrm>
            <a:off x="4314825" y="729048"/>
            <a:ext cx="4532468" cy="242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986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1726</TotalTime>
  <Words>176</Words>
  <Application>Microsoft Office PowerPoint</Application>
  <PresentationFormat>On-screen Show (4:3)</PresentationFormat>
  <Paragraphs>67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SimSun</vt:lpstr>
      <vt:lpstr>Angsana New</vt:lpstr>
      <vt:lpstr>Arial</vt:lpstr>
      <vt:lpstr>Book Antiqua</vt:lpstr>
      <vt:lpstr>Calibri</vt:lpstr>
      <vt:lpstr>Calibri Light</vt:lpstr>
      <vt:lpstr>Noto Sans</vt:lpstr>
      <vt:lpstr>Times New Roman</vt:lpstr>
      <vt:lpstr>Verdana</vt:lpstr>
      <vt:lpstr>Wingdings</vt:lpstr>
      <vt:lpstr>Office Theme</vt:lpstr>
      <vt:lpstr>Interregional Youth Policy Forum  21-23 November 2017, Bangkok, UNCC </vt:lpstr>
      <vt:lpstr>Development and early stages</vt:lpstr>
      <vt:lpstr>Training on Primary Data Collection for Youth Research Project  12-13 November 2014 </vt:lpstr>
      <vt:lpstr>Partnerships </vt:lpstr>
      <vt:lpstr> </vt:lpstr>
      <vt:lpstr>PowerPoint Presentation</vt:lpstr>
      <vt:lpstr>  Workshop on Evidence-based Policies on Youth Development in Asia, and Workshop on Promoting the Sustainability of the Youth Policy Toolbox in Asia-Pacific  29 May - 1 June 2017 </vt:lpstr>
      <vt:lpstr>National Workshops to Test and Apply the Youth Policy Toolbox </vt:lpstr>
      <vt:lpstr>Pakistan Convention  3-4 November 2018</vt:lpstr>
      <vt:lpstr>PowerPoint Presentation</vt:lpstr>
      <vt:lpstr>Lessons… Balance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Interregional Youth Policy Forum </dc:title>
  <dc:creator>Marco Roncarati</dc:creator>
  <cp:lastModifiedBy>Marco Roncarati</cp:lastModifiedBy>
  <cp:revision>33</cp:revision>
  <dcterms:created xsi:type="dcterms:W3CDTF">2017-11-15T04:14:26Z</dcterms:created>
  <dcterms:modified xsi:type="dcterms:W3CDTF">2017-11-22T06:14:38Z</dcterms:modified>
</cp:coreProperties>
</file>