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54" r:id="rId2"/>
    <p:sldId id="314" r:id="rId3"/>
    <p:sldId id="342" r:id="rId4"/>
    <p:sldId id="343" r:id="rId5"/>
    <p:sldId id="347" r:id="rId6"/>
    <p:sldId id="346" r:id="rId7"/>
    <p:sldId id="345" r:id="rId8"/>
    <p:sldId id="350" r:id="rId9"/>
    <p:sldId id="351" r:id="rId10"/>
    <p:sldId id="349" r:id="rId11"/>
    <p:sldId id="321" r:id="rId12"/>
    <p:sldId id="352" r:id="rId13"/>
    <p:sldId id="353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81547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0451E-0BE5-FF45-A38A-316B930239BA}" type="doc">
      <dgm:prSet loTypeId="urn:microsoft.com/office/officeart/2005/8/layout/radial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79F07B-1AA1-4A49-B613-1C93EF9A19AA}">
      <dgm:prSet phldrT="[Text]"/>
      <dgm:spPr>
        <a:xfrm>
          <a:off x="1879203" y="1008416"/>
          <a:ext cx="2337593" cy="2337593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Project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F63C186-C829-6240-8643-2440F281BC1F}" type="parTrans" cxnId="{D38EB7F8-E80A-FB46-BF9B-F858E949293A}">
      <dgm:prSet/>
      <dgm:spPr/>
      <dgm:t>
        <a:bodyPr/>
        <a:lstStyle/>
        <a:p>
          <a:endParaRPr lang="en-US"/>
        </a:p>
      </dgm:t>
    </dgm:pt>
    <dgm:pt modelId="{DCD25ABC-15FE-7A47-8CB4-C5907AB70CEE}" type="sibTrans" cxnId="{D38EB7F8-E80A-FB46-BF9B-F858E949293A}">
      <dgm:prSet/>
      <dgm:spPr/>
      <dgm:t>
        <a:bodyPr/>
        <a:lstStyle/>
        <a:p>
          <a:endParaRPr lang="en-US"/>
        </a:p>
      </dgm:t>
    </dgm:pt>
    <dgm:pt modelId="{9BD9A464-6640-0C40-BA8B-729F950D88BC}">
      <dgm:prSet phldrT="[Text]" custT="1"/>
      <dgm:spPr>
        <a:xfrm>
          <a:off x="2463601" y="72120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Regional analysis</a:t>
          </a:r>
        </a:p>
      </dgm:t>
    </dgm:pt>
    <dgm:pt modelId="{693421E2-1BCF-F54C-A620-B1177D897226}" type="parTrans" cxnId="{4464776C-F843-344A-9FB3-3646E02D59C1}">
      <dgm:prSet/>
      <dgm:spPr/>
      <dgm:t>
        <a:bodyPr/>
        <a:lstStyle/>
        <a:p>
          <a:endParaRPr lang="en-US"/>
        </a:p>
      </dgm:t>
    </dgm:pt>
    <dgm:pt modelId="{4B6AB78F-3C3D-884B-B340-4A4339AA8EA6}" type="sibTrans" cxnId="{4464776C-F843-344A-9FB3-3646E02D59C1}">
      <dgm:prSet/>
      <dgm:spPr/>
      <dgm:t>
        <a:bodyPr/>
        <a:lstStyle/>
        <a:p>
          <a:endParaRPr lang="en-US"/>
        </a:p>
      </dgm:t>
    </dgm:pt>
    <dgm:pt modelId="{05BB3CE2-AA1C-1E47-A17F-AFBE4F5CE72E}">
      <dgm:prSet phldrT="[Text]" custT="1"/>
      <dgm:spPr>
        <a:xfrm>
          <a:off x="3909868" y="1122894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Regional workshops</a:t>
          </a:r>
        </a:p>
      </dgm:t>
    </dgm:pt>
    <dgm:pt modelId="{68148067-2B19-D14D-ADDD-2D5E16674D7B}" type="parTrans" cxnId="{FE3A5410-5709-6944-B4EE-C5BA8BF93986}">
      <dgm:prSet/>
      <dgm:spPr/>
      <dgm:t>
        <a:bodyPr/>
        <a:lstStyle/>
        <a:p>
          <a:endParaRPr lang="en-US"/>
        </a:p>
      </dgm:t>
    </dgm:pt>
    <dgm:pt modelId="{575C1493-8E3E-0B4A-B145-B01A0401ED8B}" type="sibTrans" cxnId="{FE3A5410-5709-6944-B4EE-C5BA8BF93986}">
      <dgm:prSet/>
      <dgm:spPr/>
      <dgm:t>
        <a:bodyPr/>
        <a:lstStyle/>
        <a:p>
          <a:endParaRPr lang="en-US"/>
        </a:p>
      </dgm:t>
    </dgm:pt>
    <dgm:pt modelId="{2F03E88F-F5D0-A14B-B148-1716F867DB9A}">
      <dgm:prSet phldrT="[Text]"/>
      <dgm:spPr>
        <a:xfrm>
          <a:off x="3357443" y="2823082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6750160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6750160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6750160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Toolbox</a:t>
          </a:r>
        </a:p>
      </dgm:t>
    </dgm:pt>
    <dgm:pt modelId="{F58D1F3B-EA55-ED45-BDFD-4D41D66879B5}" type="parTrans" cxnId="{03515A06-14D9-3B40-ACFF-A799228E131E}">
      <dgm:prSet/>
      <dgm:spPr/>
      <dgm:t>
        <a:bodyPr/>
        <a:lstStyle/>
        <a:p>
          <a:endParaRPr lang="en-US"/>
        </a:p>
      </dgm:t>
    </dgm:pt>
    <dgm:pt modelId="{B9583563-B7B1-0E4D-8C2E-2ADFB4FCA55C}" type="sibTrans" cxnId="{03515A06-14D9-3B40-ACFF-A799228E131E}">
      <dgm:prSet/>
      <dgm:spPr/>
      <dgm:t>
        <a:bodyPr/>
        <a:lstStyle/>
        <a:p>
          <a:endParaRPr lang="en-US"/>
        </a:p>
      </dgm:t>
    </dgm:pt>
    <dgm:pt modelId="{0FEC6D73-F84D-F744-90DB-41201DF7A8F4}">
      <dgm:prSet phldrT="[Text]" custT="1"/>
      <dgm:spPr>
        <a:xfrm>
          <a:off x="1569759" y="2823082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9000212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9000212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9000212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National workshops</a:t>
          </a:r>
        </a:p>
      </dgm:t>
    </dgm:pt>
    <dgm:pt modelId="{021C1B45-1C5B-2942-BF87-F4D98913FF2B}" type="parTrans" cxnId="{4F0BD479-3C7A-DB4C-BF4F-BF31723A2734}">
      <dgm:prSet/>
      <dgm:spPr/>
      <dgm:t>
        <a:bodyPr/>
        <a:lstStyle/>
        <a:p>
          <a:endParaRPr lang="en-US"/>
        </a:p>
      </dgm:t>
    </dgm:pt>
    <dgm:pt modelId="{4AB9699E-B68A-B84F-9422-0CB9FE8F0F2F}" type="sibTrans" cxnId="{4F0BD479-3C7A-DB4C-BF4F-BF31723A2734}">
      <dgm:prSet/>
      <dgm:spPr/>
      <dgm:t>
        <a:bodyPr/>
        <a:lstStyle/>
        <a:p>
          <a:endParaRPr lang="en-US"/>
        </a:p>
      </dgm:t>
    </dgm:pt>
    <dgm:pt modelId="{0DD7153B-63A5-E041-AAA2-E4CD7FCA863B}">
      <dgm:prSet phldrT="[Text]" custT="1"/>
      <dgm:spPr>
        <a:xfrm>
          <a:off x="1017334" y="1122894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Grants</a:t>
          </a:r>
        </a:p>
      </dgm:t>
    </dgm:pt>
    <dgm:pt modelId="{D5800620-01A5-8241-9603-2208FF232B17}" type="parTrans" cxnId="{0EFB778C-427A-F149-BEE1-1856CF64228C}">
      <dgm:prSet/>
      <dgm:spPr/>
      <dgm:t>
        <a:bodyPr/>
        <a:lstStyle/>
        <a:p>
          <a:endParaRPr lang="en-US"/>
        </a:p>
      </dgm:t>
    </dgm:pt>
    <dgm:pt modelId="{5217E315-86A9-6245-8545-30CC5A8942EA}" type="sibTrans" cxnId="{0EFB778C-427A-F149-BEE1-1856CF64228C}">
      <dgm:prSet/>
      <dgm:spPr/>
      <dgm:t>
        <a:bodyPr/>
        <a:lstStyle/>
        <a:p>
          <a:endParaRPr lang="en-US"/>
        </a:p>
      </dgm:t>
    </dgm:pt>
    <dgm:pt modelId="{B44A8056-9E68-3F42-9297-84FAAEEEE97F}" type="pres">
      <dgm:prSet presAssocID="{6560451E-0BE5-FF45-A38A-316B930239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C2B02-EE0C-1841-93EC-8963CF350652}" type="pres">
      <dgm:prSet presAssocID="{6560451E-0BE5-FF45-A38A-316B930239BA}" presName="radial" presStyleCnt="0">
        <dgm:presLayoutVars>
          <dgm:animLvl val="ctr"/>
        </dgm:presLayoutVars>
      </dgm:prSet>
      <dgm:spPr/>
    </dgm:pt>
    <dgm:pt modelId="{A7C06542-D578-F042-8FD0-A2C4E95F9C1B}" type="pres">
      <dgm:prSet presAssocID="{C379F07B-1AA1-4A49-B613-1C93EF9A19AA}" presName="centerShape" presStyleLbl="vennNode1" presStyleIdx="0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D54A446-F6E0-CA4B-96A5-EB846B10F465}" type="pres">
      <dgm:prSet presAssocID="{9BD9A464-6640-0C40-BA8B-729F950D88BC}" presName="node" presStyleLbl="vennNode1" presStyleIdx="1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448AD74-BED1-0441-8CDF-A7AEACC1DBFE}" type="pres">
      <dgm:prSet presAssocID="{05BB3CE2-AA1C-1E47-A17F-AFBE4F5CE72E}" presName="node" presStyleLbl="venn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FFAC4FB-F93C-464A-A390-5D76AD8EE6C8}" type="pres">
      <dgm:prSet presAssocID="{2F03E88F-F5D0-A14B-B148-1716F867DB9A}" presName="node" presStyleLbl="venn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FD5AD86-9747-DE46-8444-DC4B1C2265BD}" type="pres">
      <dgm:prSet presAssocID="{0FEC6D73-F84D-F744-90DB-41201DF7A8F4}" presName="node" presStyleLbl="venn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36B5C00-E0AF-074A-8D87-57180CA62CD7}" type="pres">
      <dgm:prSet presAssocID="{0DD7153B-63A5-E041-AAA2-E4CD7FCA863B}" presName="node" presStyleLbl="venn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DC6C4E98-8920-4C1E-85AB-50B80BF2BA8F}" type="presOf" srcId="{C379F07B-1AA1-4A49-B613-1C93EF9A19AA}" destId="{A7C06542-D578-F042-8FD0-A2C4E95F9C1B}" srcOrd="0" destOrd="0" presId="urn:microsoft.com/office/officeart/2005/8/layout/radial3"/>
    <dgm:cxn modelId="{30780C40-D3A1-42AF-B1BC-5BB413BE4C70}" type="presOf" srcId="{0FEC6D73-F84D-F744-90DB-41201DF7A8F4}" destId="{BFD5AD86-9747-DE46-8444-DC4B1C2265BD}" srcOrd="0" destOrd="0" presId="urn:microsoft.com/office/officeart/2005/8/layout/radial3"/>
    <dgm:cxn modelId="{F665E488-A081-401B-BF12-89B041706758}" type="presOf" srcId="{0DD7153B-63A5-E041-AAA2-E4CD7FCA863B}" destId="{B36B5C00-E0AF-074A-8D87-57180CA62CD7}" srcOrd="0" destOrd="0" presId="urn:microsoft.com/office/officeart/2005/8/layout/radial3"/>
    <dgm:cxn modelId="{D38EB7F8-E80A-FB46-BF9B-F858E949293A}" srcId="{6560451E-0BE5-FF45-A38A-316B930239BA}" destId="{C379F07B-1AA1-4A49-B613-1C93EF9A19AA}" srcOrd="0" destOrd="0" parTransId="{4F63C186-C829-6240-8643-2440F281BC1F}" sibTransId="{DCD25ABC-15FE-7A47-8CB4-C5907AB70CEE}"/>
    <dgm:cxn modelId="{4F0BD479-3C7A-DB4C-BF4F-BF31723A2734}" srcId="{C379F07B-1AA1-4A49-B613-1C93EF9A19AA}" destId="{0FEC6D73-F84D-F744-90DB-41201DF7A8F4}" srcOrd="3" destOrd="0" parTransId="{021C1B45-1C5B-2942-BF87-F4D98913FF2B}" sibTransId="{4AB9699E-B68A-B84F-9422-0CB9FE8F0F2F}"/>
    <dgm:cxn modelId="{0B6F40DA-61B8-4795-902E-98A49D34541C}" type="presOf" srcId="{2F03E88F-F5D0-A14B-B148-1716F867DB9A}" destId="{9FFAC4FB-F93C-464A-A390-5D76AD8EE6C8}" srcOrd="0" destOrd="0" presId="urn:microsoft.com/office/officeart/2005/8/layout/radial3"/>
    <dgm:cxn modelId="{0EFB778C-427A-F149-BEE1-1856CF64228C}" srcId="{C379F07B-1AA1-4A49-B613-1C93EF9A19AA}" destId="{0DD7153B-63A5-E041-AAA2-E4CD7FCA863B}" srcOrd="4" destOrd="0" parTransId="{D5800620-01A5-8241-9603-2208FF232B17}" sibTransId="{5217E315-86A9-6245-8545-30CC5A8942EA}"/>
    <dgm:cxn modelId="{3DDC721D-D42D-474F-90DD-12C42900CAFA}" type="presOf" srcId="{9BD9A464-6640-0C40-BA8B-729F950D88BC}" destId="{0D54A446-F6E0-CA4B-96A5-EB846B10F465}" srcOrd="0" destOrd="0" presId="urn:microsoft.com/office/officeart/2005/8/layout/radial3"/>
    <dgm:cxn modelId="{FE3A5410-5709-6944-B4EE-C5BA8BF93986}" srcId="{C379F07B-1AA1-4A49-B613-1C93EF9A19AA}" destId="{05BB3CE2-AA1C-1E47-A17F-AFBE4F5CE72E}" srcOrd="1" destOrd="0" parTransId="{68148067-2B19-D14D-ADDD-2D5E16674D7B}" sibTransId="{575C1493-8E3E-0B4A-B145-B01A0401ED8B}"/>
    <dgm:cxn modelId="{4464776C-F843-344A-9FB3-3646E02D59C1}" srcId="{C379F07B-1AA1-4A49-B613-1C93EF9A19AA}" destId="{9BD9A464-6640-0C40-BA8B-729F950D88BC}" srcOrd="0" destOrd="0" parTransId="{693421E2-1BCF-F54C-A620-B1177D897226}" sibTransId="{4B6AB78F-3C3D-884B-B340-4A4339AA8EA6}"/>
    <dgm:cxn modelId="{837C5C7D-D725-49BE-8203-29A33A726B11}" type="presOf" srcId="{6560451E-0BE5-FF45-A38A-316B930239BA}" destId="{B44A8056-9E68-3F42-9297-84FAAEEEE97F}" srcOrd="0" destOrd="0" presId="urn:microsoft.com/office/officeart/2005/8/layout/radial3"/>
    <dgm:cxn modelId="{15FA74D3-1E9E-4935-92EE-652C99D09A04}" type="presOf" srcId="{05BB3CE2-AA1C-1E47-A17F-AFBE4F5CE72E}" destId="{4448AD74-BED1-0441-8CDF-A7AEACC1DBFE}" srcOrd="0" destOrd="0" presId="urn:microsoft.com/office/officeart/2005/8/layout/radial3"/>
    <dgm:cxn modelId="{03515A06-14D9-3B40-ACFF-A799228E131E}" srcId="{C379F07B-1AA1-4A49-B613-1C93EF9A19AA}" destId="{2F03E88F-F5D0-A14B-B148-1716F867DB9A}" srcOrd="2" destOrd="0" parTransId="{F58D1F3B-EA55-ED45-BDFD-4D41D66879B5}" sibTransId="{B9583563-B7B1-0E4D-8C2E-2ADFB4FCA55C}"/>
    <dgm:cxn modelId="{0E3543EC-A6CC-4388-A6C6-1AB477F8A2FE}" type="presParOf" srcId="{B44A8056-9E68-3F42-9297-84FAAEEEE97F}" destId="{002C2B02-EE0C-1841-93EC-8963CF350652}" srcOrd="0" destOrd="0" presId="urn:microsoft.com/office/officeart/2005/8/layout/radial3"/>
    <dgm:cxn modelId="{FBD29A24-6DE6-4BC2-87EE-BA10E4B0E9ED}" type="presParOf" srcId="{002C2B02-EE0C-1841-93EC-8963CF350652}" destId="{A7C06542-D578-F042-8FD0-A2C4E95F9C1B}" srcOrd="0" destOrd="0" presId="urn:microsoft.com/office/officeart/2005/8/layout/radial3"/>
    <dgm:cxn modelId="{58A3249B-C9F8-4F03-9956-630AF2E90FAE}" type="presParOf" srcId="{002C2B02-EE0C-1841-93EC-8963CF350652}" destId="{0D54A446-F6E0-CA4B-96A5-EB846B10F465}" srcOrd="1" destOrd="0" presId="urn:microsoft.com/office/officeart/2005/8/layout/radial3"/>
    <dgm:cxn modelId="{9AB62789-6D28-4134-9F77-42C4FD2B2D7D}" type="presParOf" srcId="{002C2B02-EE0C-1841-93EC-8963CF350652}" destId="{4448AD74-BED1-0441-8CDF-A7AEACC1DBFE}" srcOrd="2" destOrd="0" presId="urn:microsoft.com/office/officeart/2005/8/layout/radial3"/>
    <dgm:cxn modelId="{5CFF22FD-CD57-47FD-87F1-F6E3C2B684B0}" type="presParOf" srcId="{002C2B02-EE0C-1841-93EC-8963CF350652}" destId="{9FFAC4FB-F93C-464A-A390-5D76AD8EE6C8}" srcOrd="3" destOrd="0" presId="urn:microsoft.com/office/officeart/2005/8/layout/radial3"/>
    <dgm:cxn modelId="{5BC1ED2E-F664-49E2-A794-5815AB1803C2}" type="presParOf" srcId="{002C2B02-EE0C-1841-93EC-8963CF350652}" destId="{BFD5AD86-9747-DE46-8444-DC4B1C2265BD}" srcOrd="4" destOrd="0" presId="urn:microsoft.com/office/officeart/2005/8/layout/radial3"/>
    <dgm:cxn modelId="{B3A8D6E4-794F-43BE-875E-0ED56E09ECBC}" type="presParOf" srcId="{002C2B02-EE0C-1841-93EC-8963CF350652}" destId="{B36B5C00-E0AF-074A-8D87-57180CA62CD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266040" custScaleY="196250" custLinFactNeighborX="970" custLinFactNeighborY="15607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38100">
          <a:noFill/>
        </a:ln>
        <a:effectLst/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EDC43-CBAF-4745-8651-7B8BED585CDB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9E213F29-42C4-504E-BB77-5BFC2CEF97FB}" type="presOf" srcId="{F4DCAFF9-3CD8-4192-92EC-2050EBC96D81}" destId="{7AC81859-B11C-4EE9-8379-B9AF70890D88}" srcOrd="0" destOrd="0" presId="urn:microsoft.com/office/officeart/2008/layout/BendingPictureSemiTransparentText"/>
    <dgm:cxn modelId="{D1FA0A94-E63C-114A-AE69-D890F158A786}" type="presParOf" srcId="{BDA71D6A-C3D1-411E-9EAC-6386FFEE52C2}" destId="{0B2273E3-B9E3-4A02-93CF-275511BE0699}" srcOrd="0" destOrd="0" presId="urn:microsoft.com/office/officeart/2008/layout/BendingPictureSemiTransparentText"/>
    <dgm:cxn modelId="{9CFBA496-0F1B-FD45-B8C2-3671439FE0B9}" type="presParOf" srcId="{0B2273E3-B9E3-4A02-93CF-275511BE0699}" destId="{367DAC4B-08E7-4BA7-A970-D0115453FB5A}" srcOrd="0" destOrd="0" presId="urn:microsoft.com/office/officeart/2008/layout/BendingPictureSemiTransparentText"/>
    <dgm:cxn modelId="{124EFFDB-CC35-E048-AEA7-B7F81FD10685}" type="presParOf" srcId="{0B2273E3-B9E3-4A02-93CF-275511BE0699}" destId="{7AC81859-B11C-4EE9-8379-B9AF70890D88}" srcOrd="1" destOrd="0" presId="urn:microsoft.com/office/officeart/2008/layout/BendingPictureSemiTransparentTex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06542-D578-F042-8FD0-A2C4E95F9C1B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Project</a:t>
          </a:r>
          <a:endParaRPr lang="en-US" sz="4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221536" y="1350749"/>
        <a:ext cx="1652927" cy="1652927"/>
      </dsp:txXfrm>
    </dsp:sp>
    <dsp:sp modelId="{0D54A446-F6E0-CA4B-96A5-EB846B10F465}">
      <dsp:nvSpPr>
        <dsp:cNvPr id="0" name=""/>
        <dsp:cNvSpPr/>
      </dsp:nvSpPr>
      <dsp:spPr>
        <a:xfrm>
          <a:off x="2463601" y="72120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Regional analysis</a:t>
          </a:r>
        </a:p>
      </dsp:txBody>
      <dsp:txXfrm>
        <a:off x="2634767" y="243286"/>
        <a:ext cx="826464" cy="826464"/>
      </dsp:txXfrm>
    </dsp:sp>
    <dsp:sp modelId="{4448AD74-BED1-0441-8CDF-A7AEACC1DBFE}">
      <dsp:nvSpPr>
        <dsp:cNvPr id="0" name=""/>
        <dsp:cNvSpPr/>
      </dsp:nvSpPr>
      <dsp:spPr>
        <a:xfrm>
          <a:off x="3909868" y="1122894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Regional workshops</a:t>
          </a:r>
        </a:p>
      </dsp:txBody>
      <dsp:txXfrm>
        <a:off x="4081034" y="1294060"/>
        <a:ext cx="826464" cy="826464"/>
      </dsp:txXfrm>
    </dsp:sp>
    <dsp:sp modelId="{9FFAC4FB-F93C-464A-A390-5D76AD8EE6C8}">
      <dsp:nvSpPr>
        <dsp:cNvPr id="0" name=""/>
        <dsp:cNvSpPr/>
      </dsp:nvSpPr>
      <dsp:spPr>
        <a:xfrm>
          <a:off x="3357443" y="2823082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6750160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6750160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6750160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Toolbox</a:t>
          </a:r>
        </a:p>
      </dsp:txBody>
      <dsp:txXfrm>
        <a:off x="3528609" y="2994248"/>
        <a:ext cx="826464" cy="826464"/>
      </dsp:txXfrm>
    </dsp:sp>
    <dsp:sp modelId="{BFD5AD86-9747-DE46-8444-DC4B1C2265BD}">
      <dsp:nvSpPr>
        <dsp:cNvPr id="0" name=""/>
        <dsp:cNvSpPr/>
      </dsp:nvSpPr>
      <dsp:spPr>
        <a:xfrm>
          <a:off x="1569759" y="2823082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9000212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9000212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9000212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National workshops</a:t>
          </a:r>
        </a:p>
      </dsp:txBody>
      <dsp:txXfrm>
        <a:off x="1740925" y="2994248"/>
        <a:ext cx="826464" cy="826464"/>
      </dsp:txXfrm>
    </dsp:sp>
    <dsp:sp modelId="{B36B5C00-E0AF-074A-8D87-57180CA62CD7}">
      <dsp:nvSpPr>
        <dsp:cNvPr id="0" name=""/>
        <dsp:cNvSpPr/>
      </dsp:nvSpPr>
      <dsp:spPr>
        <a:xfrm>
          <a:off x="1017334" y="1122894"/>
          <a:ext cx="1168796" cy="1168796"/>
        </a:xfrm>
        <a:prstGeom prst="ellipse">
          <a:avLst/>
        </a:prstGeom>
        <a:gradFill rotWithShape="0">
          <a:gsLst>
            <a:gs pos="0">
              <a:srgbClr val="9BBB59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Grants</a:t>
          </a:r>
        </a:p>
      </dsp:txBody>
      <dsp:txXfrm>
        <a:off x="1188500" y="1294060"/>
        <a:ext cx="826464" cy="82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6" y="1032418"/>
          <a:ext cx="4571994" cy="289074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426732" y="2542497"/>
          <a:ext cx="1718536" cy="35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426732" y="2542497"/>
        <a:ext cx="1718536" cy="35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D0DF69-8AEF-4777-B984-B0A207A9BAF5}" type="datetimeFigureOut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6311"/>
            <a:ext cx="5608975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827D6-7032-4DC4-8221-08993E325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7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827D6-7032-4DC4-8221-08993E3253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827D6-7032-4DC4-8221-08993E3253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5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Documenting school to work transition case studies (20)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consultants from academia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youth experts/consultants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youth organisations/grant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recepients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7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6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01DF-BA09-4D60-8A55-AB3BBE9AFF49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1115-6C13-4ED8-B59F-C8AC1E3D6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EB1-6D13-4DCA-A846-EC3DB4822EDD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7B630-1A20-4979-AECD-4D8E7D077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D498-AC08-4421-BF91-984D91DC2B26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01DD6-00E5-4FE2-9706-C9F77E1AF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2F76-AD57-431C-BE63-E5D595E67465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EEDA9-54F7-4E71-9AB1-6A544D0CD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6C0D-7964-467D-B3D0-A63209512421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5EA7-4B6B-4B1C-B443-05DE6F4B0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351-272B-499C-98EA-C6B8AD1A2A98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9DB2-E60F-4176-B27F-FD5108A18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7882-6753-4553-A9EF-7FF7FCD962E1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5887-D234-4410-A289-300F69165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55C5-44F2-44CF-8965-6B88CCBDD2CB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5380-BB06-4E51-AFA8-CF65221F7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8BF7-3EED-4CCB-AC44-9FFC31720C95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2E3D-83DF-4706-9544-753621DA1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33EE-B50C-49F5-8A79-EEBF545C581F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2D4CA-1ED7-4530-95CD-8E53382A1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AE9D-2772-4F17-B0CF-D2FF9A63AEC6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6336-2C8E-43EF-872F-A9B8EAC5D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468981-5310-47F6-A08D-11DD0A5053D1}" type="datetime1">
              <a:rPr lang="en-US"/>
              <a:pPr>
                <a:defRPr/>
              </a:pPr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B55229-F879-45E5-B61E-58B4E68FD7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6832"/>
            <a:ext cx="7772400" cy="1470025"/>
          </a:xfrm>
        </p:spPr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</a:rPr>
              <a:t>SHARING OF PROJECT EXPERIENCE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05064"/>
            <a:ext cx="6400800" cy="1752600"/>
          </a:xfrm>
        </p:spPr>
        <p:txBody>
          <a:bodyPr/>
          <a:lstStyle/>
          <a:p>
            <a:r>
              <a:rPr lang="en-GB" dirty="0"/>
              <a:t>Challenges and Lesson learnt in the  ECA Region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13662"/>
          <a:stretch>
            <a:fillRect/>
          </a:stretch>
        </p:blipFill>
        <p:spPr bwMode="auto">
          <a:xfrm>
            <a:off x="4283968" y="404664"/>
            <a:ext cx="4693915" cy="7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1880" y="587727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srgbClr val="898989"/>
                </a:solidFill>
                <a:latin typeface="Calibri"/>
                <a:cs typeface="+mn-cs"/>
              </a:rPr>
              <a:t>Mamusa Siyunyi</a:t>
            </a:r>
          </a:p>
          <a:p>
            <a:pPr lvl="0" algn="r">
              <a:spcBef>
                <a:spcPct val="20000"/>
              </a:spcBef>
            </a:pPr>
            <a:r>
              <a:rPr lang="en-US" b="1" dirty="0">
                <a:solidFill>
                  <a:srgbClr val="898989"/>
                </a:solidFill>
                <a:latin typeface="Calibri"/>
                <a:cs typeface="+mn-cs"/>
              </a:rPr>
              <a:t>Social Affairs Officer, ECA</a:t>
            </a:r>
          </a:p>
        </p:txBody>
      </p:sp>
    </p:spTree>
    <p:extLst>
      <p:ext uri="{BB962C8B-B14F-4D97-AF65-F5344CB8AC3E}">
        <p14:creationId xmlns:p14="http://schemas.microsoft.com/office/powerpoint/2010/main" val="12061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6660A-67C9-4240-9C3C-B9EA1DD725B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Regional workshop</a:t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1000" b="1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7" y="1265872"/>
            <a:ext cx="6115685" cy="4326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73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660A-67C9-4240-9C3C-B9EA1DD725B6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Challenges and lessons</a:t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1000" b="1" dirty="0"/>
          </a:p>
          <a:p>
            <a:r>
              <a:rPr lang="en-US" sz="2400" dirty="0"/>
              <a:t>Policy environment in the focus countries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Ownership and engagement</a:t>
            </a:r>
            <a:endParaRPr lang="en-US" sz="2000" dirty="0"/>
          </a:p>
          <a:p>
            <a:endParaRPr lang="en-GB" sz="2400" dirty="0"/>
          </a:p>
          <a:p>
            <a:r>
              <a:rPr lang="en-GB" sz="2400" dirty="0"/>
              <a:t>Data and information in both ECA and member States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Disaggregated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Measuring results and impact of youth interventions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Documenting initiatives (audio and visual)</a:t>
            </a:r>
          </a:p>
          <a:p>
            <a:pPr lvl="1"/>
            <a:endParaRPr lang="en-GB" sz="2000" dirty="0"/>
          </a:p>
          <a:p>
            <a:r>
              <a:rPr lang="en-GB" sz="2400" dirty="0"/>
              <a:t>Reaching different groups of youth  e.g. rural and disability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Identifying initiatives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Involvement throughout the project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400050"/>
            <a:r>
              <a:rPr lang="en-GB" sz="2400" dirty="0"/>
              <a:t>Tapping into resources and expertise beyond the focus countries</a:t>
            </a:r>
          </a:p>
          <a:p>
            <a:pPr marL="400050"/>
            <a:endParaRPr lang="en-GB" sz="2400" dirty="0"/>
          </a:p>
          <a:p>
            <a:pPr marL="400050"/>
            <a:endParaRPr lang="en-US" sz="24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04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660A-67C9-4240-9C3C-B9EA1DD725B6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206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Challenges and lessons cont’d</a:t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r>
              <a:rPr lang="en-US" sz="2400" dirty="0"/>
              <a:t>Internal to ECA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Transition into UMOJA + reorganisation of ECA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Staffing of PYS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Linking to other existing work e.g. on population and the DD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Linking Toolbox to ECA communication tools and standards </a:t>
            </a:r>
          </a:p>
          <a:p>
            <a:pPr marL="457200" lvl="1" indent="0">
              <a:buNone/>
            </a:pPr>
            <a:endParaRPr lang="en-GB" sz="1200" dirty="0"/>
          </a:p>
          <a:p>
            <a:r>
              <a:rPr lang="en-GB" sz="2400" dirty="0"/>
              <a:t>Partnership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AU, UN agencies, youth organisations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Using young people as consultants and resource persons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Language</a:t>
            </a:r>
          </a:p>
          <a:p>
            <a:pPr marL="457200" lvl="1" indent="0">
              <a:buNone/>
            </a:pPr>
            <a:endParaRPr lang="en-GB" sz="1200" dirty="0"/>
          </a:p>
          <a:p>
            <a:pPr marL="400050"/>
            <a:r>
              <a:rPr lang="en-GB" sz="2400" dirty="0"/>
              <a:t>ECA, ESCAP, ESCWA joined working</a:t>
            </a:r>
          </a:p>
          <a:p>
            <a:pPr marL="85725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Value of sharing experiences across regions</a:t>
            </a:r>
          </a:p>
          <a:p>
            <a:pPr marL="85725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Mix of activities</a:t>
            </a:r>
          </a:p>
          <a:p>
            <a:pPr marL="85725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Design of DA projects and involving stakeholders during the process</a:t>
            </a:r>
          </a:p>
          <a:p>
            <a:pPr marL="85725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Logistics for interregional workshop!</a:t>
            </a:r>
          </a:p>
          <a:p>
            <a:pPr marL="400050"/>
            <a:endParaRPr lang="en-GB" sz="2400" dirty="0"/>
          </a:p>
          <a:p>
            <a:pPr marL="400050"/>
            <a:endParaRPr lang="en-US" sz="24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15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81" y="2451943"/>
            <a:ext cx="8175253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000" b="1" dirty="0"/>
              <a:t>Thank you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941166"/>
            <a:ext cx="8150299" cy="1440162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b="1" dirty="0">
                <a:solidFill>
                  <a:srgbClr val="898989"/>
                </a:solidFill>
              </a:rPr>
              <a:t>Mamusa Siyunyi</a:t>
            </a:r>
          </a:p>
          <a:p>
            <a:pPr algn="r" eaLnBrk="1" hangingPunct="1"/>
            <a:r>
              <a:rPr lang="en-US" sz="2400" b="1" dirty="0">
                <a:solidFill>
                  <a:srgbClr val="898989"/>
                </a:solidFill>
              </a:rPr>
              <a:t>Social Affairs Officer, ECA</a:t>
            </a:r>
          </a:p>
          <a:p>
            <a:pPr algn="r" eaLnBrk="1" hangingPunct="1"/>
            <a:r>
              <a:rPr lang="en-GB" sz="2400" b="1" dirty="0">
                <a:solidFill>
                  <a:srgbClr val="898989"/>
                </a:solidFill>
              </a:rPr>
              <a:t>Siyunyi@un.org</a:t>
            </a:r>
            <a:endParaRPr lang="en-US" sz="2400" b="1" dirty="0">
              <a:solidFill>
                <a:srgbClr val="898989"/>
              </a:solidFill>
            </a:endParaRPr>
          </a:p>
          <a:p>
            <a:pPr algn="r" eaLnBrk="1" hangingPunct="1"/>
            <a:endParaRPr lang="en-US" sz="2800" b="1" dirty="0">
              <a:solidFill>
                <a:srgbClr val="89898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13662"/>
          <a:stretch>
            <a:fillRect/>
          </a:stretch>
        </p:blipFill>
        <p:spPr bwMode="auto">
          <a:xfrm>
            <a:off x="4644008" y="476672"/>
            <a:ext cx="4333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70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45C7-37C7-41A3-9C97-C169C042791C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FF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9001125" cy="5327650"/>
          </a:xfrm>
          <a:noFill/>
          <a:ln/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Char char="•"/>
            </a:pPr>
            <a:endParaRPr lang="en-US" sz="1200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“Strengthening the capacity of Governments in the ESCAP, ECA and ESCWA regions to respond to the needs of youth in formulating inclusive and sustainable development policies”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Partnership: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ECA, Population and Youth Section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Focus: Kenya, Mozambique &amp; Sierra Leone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Youth organisations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AUC, UN agencies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E3D-83DF-4706-9544-753621DA130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0763702"/>
              </p:ext>
            </p:extLst>
          </p:nvPr>
        </p:nvGraphicFramePr>
        <p:xfrm>
          <a:off x="161967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6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06542-D578-F042-8FD0-A2C4E95F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7C06542-D578-F042-8FD0-A2C4E95F9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7C06542-D578-F042-8FD0-A2C4E95F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A7C06542-D578-F042-8FD0-A2C4E95F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06542-D578-F042-8FD0-A2C4E95F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4A446-F6E0-CA4B-96A5-EB846B10F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D54A446-F6E0-CA4B-96A5-EB846B10F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D54A446-F6E0-CA4B-96A5-EB846B10F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graphicEl>
                                              <a:dgm id="{0D54A446-F6E0-CA4B-96A5-EB846B10F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4A446-F6E0-CA4B-96A5-EB846B10F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8AD74-BED1-0441-8CDF-A7AEACC1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4448AD74-BED1-0441-8CDF-A7AEACC1D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448AD74-BED1-0441-8CDF-A7AEACC1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graphicEl>
                                              <a:dgm id="{4448AD74-BED1-0441-8CDF-A7AEACC1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8AD74-BED1-0441-8CDF-A7AEACC1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FAC4FB-F93C-464A-A390-5D76AD8E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FFAC4FB-F93C-464A-A390-5D76AD8EE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9FFAC4FB-F93C-464A-A390-5D76AD8E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graphicEl>
                                              <a:dgm id="{9FFAC4FB-F93C-464A-A390-5D76AD8E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FAC4FB-F93C-464A-A390-5D76AD8EE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5AD86-9747-DE46-8444-DC4B1C22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BFD5AD86-9747-DE46-8444-DC4B1C226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BFD5AD86-9747-DE46-8444-DC4B1C22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graphicEl>
                                              <a:dgm id="{BFD5AD86-9747-DE46-8444-DC4B1C22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5AD86-9747-DE46-8444-DC4B1C22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B5C00-E0AF-074A-8D87-57180CA62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B36B5C00-E0AF-074A-8D87-57180CA62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36B5C00-E0AF-074A-8D87-57180CA62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graphicEl>
                                              <a:dgm id="{B36B5C00-E0AF-074A-8D87-57180CA62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B5C00-E0AF-074A-8D87-57180CA62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763000" y="6477000"/>
            <a:ext cx="380999" cy="380999"/>
            <a:chOff x="8553450" y="6267450"/>
            <a:chExt cx="590550" cy="590550"/>
          </a:xfrm>
        </p:grpSpPr>
        <p:sp>
          <p:nvSpPr>
            <p:cNvPr id="12" name="Rectangle 11">
              <a:hlinkClick r:id="" action="ppaction://hlinkshowjump?jump=nextslide"/>
            </p:cNvPr>
            <p:cNvSpPr/>
            <p:nvPr/>
          </p:nvSpPr>
          <p:spPr>
            <a:xfrm>
              <a:off x="8553450" y="6267450"/>
              <a:ext cx="590550" cy="590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 rot="5400000">
              <a:off x="8762603" y="6390481"/>
              <a:ext cx="172244" cy="344488"/>
              <a:chOff x="2819400" y="1752600"/>
              <a:chExt cx="914400" cy="1828800"/>
            </a:xfrm>
          </p:grpSpPr>
          <p:cxnSp>
            <p:nvCxnSpPr>
              <p:cNvPr id="14" name="Straight Connector 13">
                <a:hlinkClick r:id="" action="ppaction://hlinkshowjump?jump=nextslide"/>
              </p:cNvPr>
              <p:cNvCxnSpPr/>
              <p:nvPr/>
            </p:nvCxnSpPr>
            <p:spPr>
              <a:xfrm>
                <a:off x="2819400" y="1752600"/>
                <a:ext cx="914400" cy="914400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hlinkClick r:id="" action="ppaction://hlinkshowjump?jump=nextslide"/>
              </p:cNvPr>
              <p:cNvCxnSpPr/>
              <p:nvPr/>
            </p:nvCxnSpPr>
            <p:spPr>
              <a:xfrm rot="16200000">
                <a:off x="2819400" y="2667000"/>
                <a:ext cx="914400" cy="914400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>
            <a:off x="1524000" y="304800"/>
            <a:ext cx="3048000" cy="5715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evis" pitchFamily="2" charset="0"/>
              </a:rPr>
              <a:t>FOCUS AREAS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545945701"/>
              </p:ext>
            </p:extLst>
          </p:nvPr>
        </p:nvGraphicFramePr>
        <p:xfrm>
          <a:off x="4572000" y="304800"/>
          <a:ext cx="457200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1" y="3144475"/>
            <a:ext cx="302180" cy="302180"/>
            <a:chOff x="609600" y="3773038"/>
            <a:chExt cx="533400" cy="533400"/>
          </a:xfrm>
        </p:grpSpPr>
        <p:sp>
          <p:nvSpPr>
            <p:cNvPr id="2" name="Oval 1"/>
            <p:cNvSpPr/>
            <p:nvPr/>
          </p:nvSpPr>
          <p:spPr>
            <a:xfrm>
              <a:off x="609600" y="3773038"/>
              <a:ext cx="533400" cy="533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Nevis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0229" y="3801490"/>
              <a:ext cx="350100" cy="49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>
                      <a:lumMod val="95000"/>
                    </a:schemeClr>
                  </a:solidFill>
                  <a:latin typeface="Nevis" pitchFamily="2" charset="0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9601" y="3677875"/>
            <a:ext cx="302180" cy="302180"/>
            <a:chOff x="609600" y="3773038"/>
            <a:chExt cx="533400" cy="533400"/>
          </a:xfrm>
        </p:grpSpPr>
        <p:sp>
          <p:nvSpPr>
            <p:cNvPr id="32" name="Oval 31"/>
            <p:cNvSpPr/>
            <p:nvPr/>
          </p:nvSpPr>
          <p:spPr>
            <a:xfrm>
              <a:off x="609600" y="3773038"/>
              <a:ext cx="533400" cy="533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Nevis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700" y="3793165"/>
              <a:ext cx="405421" cy="49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>
                      <a:lumMod val="95000"/>
                    </a:schemeClr>
                  </a:solidFill>
                  <a:latin typeface="Nevis" pitchFamily="2" charset="0"/>
                </a:rPr>
                <a:t>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1" y="4171695"/>
            <a:ext cx="302180" cy="302180"/>
            <a:chOff x="609600" y="3773038"/>
            <a:chExt cx="533400" cy="533400"/>
          </a:xfrm>
        </p:grpSpPr>
        <p:sp>
          <p:nvSpPr>
            <p:cNvPr id="35" name="Oval 34"/>
            <p:cNvSpPr/>
            <p:nvPr/>
          </p:nvSpPr>
          <p:spPr>
            <a:xfrm>
              <a:off x="609600" y="3773038"/>
              <a:ext cx="533400" cy="533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Nevis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7700" y="3790858"/>
              <a:ext cx="419252" cy="49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>
                      <a:lumMod val="95000"/>
                    </a:schemeClr>
                  </a:solidFill>
                  <a:latin typeface="Nevis" pitchFamily="2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1" y="4665855"/>
            <a:ext cx="302180" cy="302180"/>
            <a:chOff x="609600" y="3773038"/>
            <a:chExt cx="533400" cy="533400"/>
          </a:xfrm>
        </p:grpSpPr>
        <p:sp>
          <p:nvSpPr>
            <p:cNvPr id="38" name="Oval 37"/>
            <p:cNvSpPr/>
            <p:nvPr/>
          </p:nvSpPr>
          <p:spPr>
            <a:xfrm>
              <a:off x="609600" y="3773038"/>
              <a:ext cx="533400" cy="533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Nevis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9797" y="3801490"/>
              <a:ext cx="421227" cy="49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>
                      <a:lumMod val="95000"/>
                    </a:schemeClr>
                  </a:solidFill>
                  <a:latin typeface="Nevis" pitchFamily="2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1" y="5201875"/>
            <a:ext cx="302180" cy="302180"/>
            <a:chOff x="609600" y="3773038"/>
            <a:chExt cx="533400" cy="533400"/>
          </a:xfrm>
        </p:grpSpPr>
        <p:sp>
          <p:nvSpPr>
            <p:cNvPr id="41" name="Oval 40"/>
            <p:cNvSpPr/>
            <p:nvPr/>
          </p:nvSpPr>
          <p:spPr>
            <a:xfrm>
              <a:off x="609600" y="3773038"/>
              <a:ext cx="533400" cy="533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Nevis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5603" y="3801490"/>
              <a:ext cx="405421" cy="49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>
                      <a:lumMod val="95000"/>
                    </a:schemeClr>
                  </a:solidFill>
                  <a:latin typeface="Nevis" pitchFamily="2" charset="0"/>
                </a:rPr>
                <a:t>5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66800" y="3200400"/>
            <a:ext cx="35052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itchFamily="2" charset="0"/>
              </a:rPr>
              <a:t>Education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66800" y="3733797"/>
            <a:ext cx="35052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itchFamily="2" charset="0"/>
              </a:rPr>
              <a:t>Health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66800" y="4227960"/>
            <a:ext cx="35052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itchFamily="2" charset="0"/>
              </a:rPr>
              <a:t>Political inclusion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66800" y="4726496"/>
            <a:ext cx="3505200" cy="302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itchFamily="2" charset="0"/>
              </a:rPr>
              <a:t>Protection of rights and civic engagement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66800" y="5275454"/>
            <a:ext cx="3505200" cy="323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vis" pitchFamily="2" charset="0"/>
              </a:rPr>
              <a:t>Employment and entrepreneurship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82832" y="5560759"/>
            <a:ext cx="4572000" cy="78130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Situation analysis</a:t>
            </a:r>
            <a:r>
              <a:rPr lang="en-US" dirty="0"/>
              <a:t> </a:t>
            </a:r>
            <a:endParaRPr lang="en-US" kern="3000" spc="30" dirty="0">
              <a:latin typeface="Rex Light" pitchFamily="50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0"/>
            <a:ext cx="0" cy="685799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0800000">
            <a:off x="0" y="6477001"/>
            <a:ext cx="380999" cy="380999"/>
            <a:chOff x="8553450" y="6267450"/>
            <a:chExt cx="590550" cy="590550"/>
          </a:xfrm>
        </p:grpSpPr>
        <p:sp>
          <p:nvSpPr>
            <p:cNvPr id="44" name="Rectangle 43">
              <a:hlinkClick r:id="" action="ppaction://hlinkshowjump?jump=previousslide"/>
            </p:cNvPr>
            <p:cNvSpPr/>
            <p:nvPr/>
          </p:nvSpPr>
          <p:spPr>
            <a:xfrm>
              <a:off x="8553450" y="6267450"/>
              <a:ext cx="590550" cy="590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5400000">
              <a:off x="8762603" y="6390481"/>
              <a:ext cx="172244" cy="344488"/>
              <a:chOff x="2819400" y="1752600"/>
              <a:chExt cx="914400" cy="1828800"/>
            </a:xfrm>
          </p:grpSpPr>
          <p:cxnSp>
            <p:nvCxnSpPr>
              <p:cNvPr id="52" name="Straight Connector 51">
                <a:hlinkClick r:id="" action="ppaction://hlinkshowjump?jump=previousslide"/>
              </p:cNvPr>
              <p:cNvCxnSpPr/>
              <p:nvPr/>
            </p:nvCxnSpPr>
            <p:spPr>
              <a:xfrm>
                <a:off x="2819400" y="1752600"/>
                <a:ext cx="914400" cy="914400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hlinkClick r:id="" action="ppaction://hlinkshowjump?jump=previousslide"/>
              </p:cNvPr>
              <p:cNvCxnSpPr/>
              <p:nvPr/>
            </p:nvCxnSpPr>
            <p:spPr>
              <a:xfrm rot="16200000">
                <a:off x="2819400" y="2667000"/>
                <a:ext cx="914400" cy="914400"/>
              </a:xfrm>
              <a:prstGeom prst="line">
                <a:avLst/>
              </a:prstGeom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Oval 55"/>
          <p:cNvSpPr/>
          <p:nvPr/>
        </p:nvSpPr>
        <p:spPr>
          <a:xfrm rot="2700000">
            <a:off x="8235016" y="527984"/>
            <a:ext cx="762000" cy="762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TextBox 56"/>
          <p:cNvSpPr txBox="1"/>
          <p:nvPr/>
        </p:nvSpPr>
        <p:spPr>
          <a:xfrm rot="1201084">
            <a:off x="8189558" y="660548"/>
            <a:ext cx="82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cifico" pitchFamily="2" charset="0"/>
                <a:ea typeface="Pacifico" pitchFamily="2" charset="0"/>
              </a:rPr>
              <a:t>Regional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1414" r="14829" b="-1414"/>
          <a:stretch/>
        </p:blipFill>
        <p:spPr>
          <a:xfrm>
            <a:off x="4582831" y="2922074"/>
            <a:ext cx="456116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5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7" grpId="0">
        <p:bldAsOne/>
      </p:bldGraphic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6660A-67C9-4240-9C3C-B9EA1DD725B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Regional analysis: challenges and lessons</a:t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1000" b="1" dirty="0"/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Data – disaggregated, current, politically acceptable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Covering 5 themes was ambitious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Data collection missions (Nigeria, Morocco &amp; SA)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role of ministries of youth and UN country agencies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Establishing partnership with focus countries at this stage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Two regional consultants working in different countries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Internal ECA processes for publishing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0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6660A-67C9-4240-9C3C-B9EA1DD725B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Preparation of the toolbox</a:t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1000" b="1" dirty="0"/>
          </a:p>
          <a:p>
            <a:r>
              <a:rPr lang="en-GB" sz="2400" b="1" dirty="0"/>
              <a:t>Documenting school to work transition case studies (20)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776"/>
            <a:ext cx="9144000" cy="48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practices focus</a:t>
            </a:r>
            <a:endParaRPr lang="en-US" sz="4000" dirty="0">
              <a:solidFill>
                <a:srgbClr val="FFFF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323528" y="1196752"/>
            <a:ext cx="4320480" cy="5661248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GB" b="1" dirty="0"/>
              <a:t>School-to-work transition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GB" b="1" dirty="0"/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400" b="1" dirty="0"/>
              <a:t>Entrepreneurship and employment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400" b="1" dirty="0"/>
              <a:t>Youth who have dropped out of school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400" b="1" dirty="0"/>
              <a:t>Technical and vocational training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400" b="1" dirty="0"/>
              <a:t>Gender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Youth with disabilities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sz="24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b="1" dirty="0">
                <a:solidFill>
                  <a:prstClr val="black"/>
                </a:solidFill>
              </a:rPr>
              <a:t>35 </a:t>
            </a:r>
            <a:r>
              <a:rPr lang="en-GB" b="1">
                <a:solidFill>
                  <a:prstClr val="black"/>
                </a:solidFill>
              </a:rPr>
              <a:t>case studies</a:t>
            </a:r>
            <a:endParaRPr lang="en-GB" b="1" dirty="0">
              <a:solidFill>
                <a:prstClr val="black"/>
              </a:solidFill>
            </a:endParaRPr>
          </a:p>
          <a:p>
            <a:pPr marL="1009650" lvl="1" indent="-609600" eaLnBrk="1" hangingPunct="1">
              <a:lnSpc>
                <a:spcPct val="80000"/>
              </a:lnSpc>
              <a:buFontTx/>
              <a:buChar char="•"/>
            </a:pPr>
            <a:endParaRPr lang="en-GB" sz="1000" b="1" dirty="0"/>
          </a:p>
          <a:p>
            <a:pPr marL="1009650" lvl="1" indent="-609600" eaLnBrk="1" hangingPunct="1">
              <a:lnSpc>
                <a:spcPct val="80000"/>
              </a:lnSpc>
              <a:buFontTx/>
              <a:buChar char="•"/>
            </a:pPr>
            <a:endParaRPr lang="en-GB" sz="10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b="1" dirty="0"/>
          </a:p>
          <a:p>
            <a:pPr marL="1009650" lvl="1" indent="-609600" eaLnBrk="1" hangingPunct="1">
              <a:lnSpc>
                <a:spcPct val="80000"/>
              </a:lnSpc>
              <a:buFontTx/>
              <a:buChar char="•"/>
            </a:pPr>
            <a:endParaRPr lang="en-US" b="1" dirty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US" sz="1000" b="1" dirty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US" sz="1800" b="1" dirty="0"/>
          </a:p>
        </p:txBody>
      </p:sp>
      <p:pic>
        <p:nvPicPr>
          <p:cNvPr id="5" name="Picture 4" descr="C:\Users\heshete\Desktop\photos\shutterstock_5738315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-1816" r="20040" b="1816"/>
          <a:stretch/>
        </p:blipFill>
        <p:spPr bwMode="auto">
          <a:xfrm>
            <a:off x="4588173" y="1700808"/>
            <a:ext cx="4536504" cy="396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/>
              <a:t>National workshops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600200"/>
            <a:ext cx="4038600" cy="26348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/>
          <a:p>
            <a:r>
              <a:rPr lang="en-US" dirty="0"/>
              <a:t>Three workshops in focus countries – early 2017</a:t>
            </a:r>
          </a:p>
          <a:p>
            <a:r>
              <a:rPr lang="en-US" dirty="0"/>
              <a:t>Reviewed case studies</a:t>
            </a:r>
          </a:p>
          <a:p>
            <a:r>
              <a:rPr lang="en-US" dirty="0"/>
              <a:t>Introducing youth policy toolbox</a:t>
            </a:r>
          </a:p>
          <a:p>
            <a:r>
              <a:rPr lang="en-US" dirty="0"/>
              <a:t>Engagement of different youth actors </a:t>
            </a:r>
          </a:p>
          <a:p>
            <a:r>
              <a:rPr lang="en-US" dirty="0"/>
              <a:t>ECA visits to Youth ministries and initiatives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DB2-E60F-4176-B27F-FD5108A18C8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1567"/>
          <a:stretch/>
        </p:blipFill>
        <p:spPr>
          <a:xfrm>
            <a:off x="316777" y="3559710"/>
            <a:ext cx="4045351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6660A-67C9-4240-9C3C-B9EA1DD725B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Grants to youth </a:t>
            </a:r>
            <a:r>
              <a:rPr lang="en-US" sz="4000" b="1" dirty="0" err="1"/>
              <a:t>organisations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64704"/>
            <a:ext cx="9001125" cy="5956771"/>
          </a:xfrm>
          <a:noFill/>
          <a:ln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1000" b="1" dirty="0"/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Regional youth organisations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PACSDA, YALDA and YMCA</a:t>
            </a:r>
          </a:p>
          <a:p>
            <a:pPr marL="457200" lvl="1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Documenting case studies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Policy briefs and factsheets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Access and youth networks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Dissemination of the toolbox post project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63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8409</TotalTime>
  <Words>428</Words>
  <Application>Microsoft Office PowerPoint</Application>
  <PresentationFormat>On-screen Show (4:3)</PresentationFormat>
  <Paragraphs>135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SHARING OF PROJECT EXPERIENCE </vt:lpstr>
      <vt:lpstr> Implementation </vt:lpstr>
      <vt:lpstr>PowerPoint Presentation</vt:lpstr>
      <vt:lpstr>PowerPoint Presentation</vt:lpstr>
      <vt:lpstr> Regional analysis: challenges and lessons </vt:lpstr>
      <vt:lpstr> Preparation of the toolbox </vt:lpstr>
      <vt:lpstr>Good practices focus</vt:lpstr>
      <vt:lpstr>National workshops</vt:lpstr>
      <vt:lpstr> Grants to youth organisations </vt:lpstr>
      <vt:lpstr> Regional workshop </vt:lpstr>
      <vt:lpstr> Challenges and lessons </vt:lpstr>
      <vt:lpstr> Challenges and lessons cont’d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hassan yousif</dc:creator>
  <cp:lastModifiedBy>ESCAP</cp:lastModifiedBy>
  <cp:revision>420</cp:revision>
  <cp:lastPrinted>2015-11-16T04:46:44Z</cp:lastPrinted>
  <dcterms:created xsi:type="dcterms:W3CDTF">2013-09-14T15:40:49Z</dcterms:created>
  <dcterms:modified xsi:type="dcterms:W3CDTF">2017-11-21T09:23:15Z</dcterms:modified>
</cp:coreProperties>
</file>