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7" autoAdjust="0"/>
  </p:normalViewPr>
  <p:slideViewPr>
    <p:cSldViewPr snapToGrid="0">
      <p:cViewPr varScale="1">
        <p:scale>
          <a:sx n="101" d="100"/>
          <a:sy n="101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1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9DCF-980C-4AB4-94B4-3CA17F185B92}" type="datetimeFigureOut">
              <a:rPr lang="en-US" smtClean="0"/>
              <a:t>21/11/2017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E7EA-D120-49F9-9EB6-67286E06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26F4-7A53-4B4C-B329-BABF1EE9E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462" y="1337979"/>
            <a:ext cx="8026188" cy="1000484"/>
          </a:xfrm>
        </p:spPr>
        <p:txBody>
          <a:bodyPr>
            <a:normAutofit fontScale="90000"/>
          </a:bodyPr>
          <a:lstStyle/>
          <a:p>
            <a:r>
              <a:rPr lang="en-US" sz="5100" b="1" dirty="0"/>
              <a:t>Interregional Youth Policy Forum</a:t>
            </a:r>
            <a:br>
              <a:rPr lang="en-US" dirty="0"/>
            </a:br>
            <a:br>
              <a:rPr lang="en-US" sz="1200" dirty="0"/>
            </a:br>
            <a:r>
              <a:rPr lang="en-US" sz="2400" b="1" dirty="0">
                <a:solidFill>
                  <a:srgbClr val="7A0000"/>
                </a:solidFill>
              </a:rPr>
              <a:t>21-23 November 2017, Bangkok, UNCC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74AED-8819-43BE-82F4-6231A929D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753" y="5502854"/>
            <a:ext cx="5638735" cy="84749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Introduction of agenda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objectives and expected outcomes</a:t>
            </a:r>
          </a:p>
        </p:txBody>
      </p:sp>
      <p:pic>
        <p:nvPicPr>
          <p:cNvPr id="1026" name="Picture 2" descr="Youth">
            <a:extLst>
              <a:ext uri="{FF2B5EF4-FFF2-40B4-BE49-F238E27FC236}">
                <a16:creationId xmlns:a16="http://schemas.microsoft.com/office/drawing/2014/main" id="{8AE07767-67CD-4A8C-88DE-25D9988A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78" y="2992639"/>
            <a:ext cx="2363244" cy="20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h Forum, AU 50th Anniversary">
            <a:extLst>
              <a:ext uri="{FF2B5EF4-FFF2-40B4-BE49-F238E27FC236}">
                <a16:creationId xmlns:a16="http://schemas.microsoft.com/office/drawing/2014/main" id="{76C37F08-127E-460D-A265-7C9FB402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494169"/>
            <a:ext cx="2015913" cy="21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h">
            <a:extLst>
              <a:ext uri="{FF2B5EF4-FFF2-40B4-BE49-F238E27FC236}">
                <a16:creationId xmlns:a16="http://schemas.microsoft.com/office/drawing/2014/main" id="{9C3EAD46-3AEE-4078-A1D9-3007CA5E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2" y="2462800"/>
            <a:ext cx="2113492" cy="22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3EE2F4A-ABAE-426C-8A27-572511BB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84" y="281389"/>
            <a:ext cx="18223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976313" algn="l"/>
              </a:tabLst>
            </a:pPr>
            <a:r>
              <a:rPr lang="en-GB" altLang="en-US" sz="1400" b="1" dirty="0">
                <a:latin typeface="Book Antiqua" panose="02040602050305030304" pitchFamily="18" charset="0"/>
                <a:ea typeface="SimSun" panose="02010600030101010101" pitchFamily="2" charset="-122"/>
                <a:cs typeface="Angsana New" panose="02020603050405020304" pitchFamily="18" charset="-34"/>
              </a:rPr>
              <a:t>UNITED NATIONS</a:t>
            </a:r>
            <a:endParaRPr lang="en-US" altLang="en-US" sz="1400" dirty="0"/>
          </a:p>
          <a:p>
            <a:pPr algn="ctr" defTabSz="685800">
              <a:tabLst>
                <a:tab pos="976313" algn="l"/>
              </a:tabLst>
            </a:pPr>
            <a:endParaRPr lang="en-US" altLang="en-US" sz="1350" dirty="0"/>
          </a:p>
        </p:txBody>
      </p:sp>
      <p:pic>
        <p:nvPicPr>
          <p:cNvPr id="1025" name="Picture 20" descr="unlogo_blue">
            <a:extLst>
              <a:ext uri="{FF2B5EF4-FFF2-40B4-BE49-F238E27FC236}">
                <a16:creationId xmlns:a16="http://schemas.microsoft.com/office/drawing/2014/main" id="{4DA73FA3-6778-45C0-84A9-50659186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609697"/>
            <a:ext cx="576262" cy="4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9067739-B42A-467D-A8AF-BF55214C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218" y="161492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250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6872-5DC4-4F2F-94AF-BFED5BB0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The Forum concludes a 2014-2017 interregional project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371CFE-2060-44BE-8884-0CA28F306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48104"/>
              </p:ext>
            </p:extLst>
          </p:nvPr>
        </p:nvGraphicFramePr>
        <p:xfrm>
          <a:off x="385099" y="2661222"/>
          <a:ext cx="8782050" cy="29123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82050">
                  <a:extLst>
                    <a:ext uri="{9D8B030D-6E8A-4147-A177-3AD203B41FA5}">
                      <a16:colId xmlns:a16="http://schemas.microsoft.com/office/drawing/2014/main" val="3230587322"/>
                    </a:ext>
                  </a:extLst>
                </a:gridCol>
              </a:tblGrid>
              <a:tr h="2191309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Title: </a:t>
                      </a: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Strengthening the capacity of Governments in the ESCAP, ECA and ESCWA regions to respond to the needs of youth in formulating inclusive and sustainable development policies</a:t>
                      </a: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43051"/>
                  </a:ext>
                </a:extLst>
              </a:tr>
            </a:tbl>
          </a:graphicData>
        </a:graphic>
      </p:graphicFrame>
      <p:sp>
        <p:nvSpPr>
          <p:cNvPr id="5" name="AutoShape 2" descr="Image result for MDGs">
            <a:extLst>
              <a:ext uri="{FF2B5EF4-FFF2-40B4-BE49-F238E27FC236}">
                <a16:creationId xmlns:a16="http://schemas.microsoft.com/office/drawing/2014/main" id="{4656B934-FF45-4964-BB23-28712D844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MDGs">
            <a:extLst>
              <a:ext uri="{FF2B5EF4-FFF2-40B4-BE49-F238E27FC236}">
                <a16:creationId xmlns:a16="http://schemas.microsoft.com/office/drawing/2014/main" id="{05131079-7502-4472-9993-71EF432F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1827944"/>
            <a:ext cx="3562349" cy="16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SDGs">
            <a:extLst>
              <a:ext uri="{FF2B5EF4-FFF2-40B4-BE49-F238E27FC236}">
                <a16:creationId xmlns:a16="http://schemas.microsoft.com/office/drawing/2014/main" id="{7BE9AF3E-5745-4B94-931E-138C63F2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55" y="1636257"/>
            <a:ext cx="3836702" cy="19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45464A-636E-4853-910A-C5B123E269B9}"/>
              </a:ext>
            </a:extLst>
          </p:cNvPr>
          <p:cNvSpPr/>
          <p:nvPr/>
        </p:nvSpPr>
        <p:spPr>
          <a:xfrm>
            <a:off x="385099" y="5151194"/>
            <a:ext cx="8469534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en-GB" sz="2200" b="1" dirty="0">
                <a:solidFill>
                  <a:srgbClr val="6C0000"/>
                </a:solidFill>
              </a:rPr>
              <a:t>Objective: </a:t>
            </a:r>
          </a:p>
          <a:p>
            <a:pPr lvl="0" defTabSz="914400">
              <a:lnSpc>
                <a:spcPct val="130000"/>
              </a:lnSpc>
              <a:defRPr/>
            </a:pPr>
            <a:r>
              <a:rPr lang="en-GB" sz="2200" dirty="0">
                <a:solidFill>
                  <a:srgbClr val="6C0000"/>
                </a:solidFill>
              </a:rPr>
              <a:t>To increase participation of youth in the formulation of inclusive and sustainable development policies in the regions</a:t>
            </a:r>
            <a:endParaRPr lang="en-US" sz="2200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81C6-B48D-4732-8878-8DF9E673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A0000"/>
                </a:solidFill>
              </a:rPr>
              <a:t>Forum Agenda,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A71E-1F17-49F8-8130-23324CE8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06575"/>
            <a:ext cx="5991225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b="1" dirty="0"/>
              <a:t>Opening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rabicPeriod"/>
            </a:pPr>
            <a:r>
              <a:rPr lang="en-US" b="1" dirty="0"/>
              <a:t>Panel: youth policy and development at global and regional levels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rabicPeriod"/>
            </a:pPr>
            <a:r>
              <a:rPr lang="en-US" b="1" dirty="0"/>
              <a:t>Panel: innovation and ICT in enhancing youth participation and the school-to-work transition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AutoNum type="arabicPeriod"/>
            </a:pPr>
            <a:r>
              <a:rPr lang="en-US" b="1" dirty="0"/>
              <a:t>Feedback from project partners, learning from each other 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71500" indent="-571500">
              <a:buAutoNum type="romanU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C1972-8095-4555-9636-91A7BFF50784}"/>
              </a:ext>
            </a:extLst>
          </p:cNvPr>
          <p:cNvSpPr txBox="1"/>
          <p:nvPr/>
        </p:nvSpPr>
        <p:spPr>
          <a:xfrm>
            <a:off x="6699717" y="359862"/>
            <a:ext cx="22669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House Rules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Respect </a:t>
            </a: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Phones silent</a:t>
            </a: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Punctuality/timing </a:t>
            </a: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Engagement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Image result for thai wai">
            <a:extLst>
              <a:ext uri="{FF2B5EF4-FFF2-40B4-BE49-F238E27FC236}">
                <a16:creationId xmlns:a16="http://schemas.microsoft.com/office/drawing/2014/main" id="{F90FAF71-692C-4812-B269-C62AD7485E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11357" r="14181" b="33833"/>
          <a:stretch/>
        </p:blipFill>
        <p:spPr bwMode="auto">
          <a:xfrm>
            <a:off x="7824787" y="1406287"/>
            <a:ext cx="11239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Image result for mobile phone silent">
            <a:extLst>
              <a:ext uri="{FF2B5EF4-FFF2-40B4-BE49-F238E27FC236}">
                <a16:creationId xmlns:a16="http://schemas.microsoft.com/office/drawing/2014/main" id="{9C614F87-25AA-454D-9D6D-D9EC418E85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 result for mobile phone silent">
            <a:extLst>
              <a:ext uri="{FF2B5EF4-FFF2-40B4-BE49-F238E27FC236}">
                <a16:creationId xmlns:a16="http://schemas.microsoft.com/office/drawing/2014/main" id="{A942F83C-A765-4A16-A11A-576125411B4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521" r="15259" b="2796"/>
          <a:stretch/>
        </p:blipFill>
        <p:spPr bwMode="auto">
          <a:xfrm>
            <a:off x="7896225" y="2830418"/>
            <a:ext cx="866775" cy="862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digital clock">
            <a:extLst>
              <a:ext uri="{FF2B5EF4-FFF2-40B4-BE49-F238E27FC236}">
                <a16:creationId xmlns:a16="http://schemas.microsoft.com/office/drawing/2014/main" id="{A3C12893-A827-45A1-8C27-44998793F6D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8" t="26778" r="26288" b="40003"/>
          <a:stretch/>
        </p:blipFill>
        <p:spPr bwMode="auto">
          <a:xfrm>
            <a:off x="7459748" y="4249370"/>
            <a:ext cx="1373926" cy="660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yptoolbox.unescapsdd.org/wp-content/uploads/2017/10/Libya.jpg">
            <a:extLst>
              <a:ext uri="{FF2B5EF4-FFF2-40B4-BE49-F238E27FC236}">
                <a16:creationId xmlns:a16="http://schemas.microsoft.com/office/drawing/2014/main" id="{29F7A185-1E5E-4EBB-B315-02168E60BB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93" y="5486527"/>
            <a:ext cx="1488989" cy="100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6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81C6-B48D-4732-8878-8DF9E673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A0000"/>
                </a:solidFill>
              </a:rPr>
              <a:t>Forum Agenda, 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A71E-1F17-49F8-8130-23324CE80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b="1" dirty="0"/>
              <a:t>Feedback from project partners, learning from each other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b="1" dirty="0"/>
              <a:t>Sharing of project experience in ECA, ESCAP and ESCWA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b="1" dirty="0"/>
              <a:t>The Toolbox development journey</a:t>
            </a:r>
          </a:p>
          <a:p>
            <a:pPr marL="514350" indent="-514350">
              <a:buAutoNum type="arabicPeriod" startAt="4"/>
            </a:pPr>
            <a:endParaRPr lang="en-US" b="1" dirty="0"/>
          </a:p>
          <a:p>
            <a:pPr marL="571500" indent="-571500">
              <a:buAutoNum type="romanU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F796F-DE6A-47F6-B9E1-4D128AED0E14}"/>
              </a:ext>
            </a:extLst>
          </p:cNvPr>
          <p:cNvPicPr/>
          <p:nvPr/>
        </p:nvPicPr>
        <p:blipFill rotWithShape="1">
          <a:blip r:embed="rId2"/>
          <a:srcRect l="50057" t="6518" b="40298"/>
          <a:stretch/>
        </p:blipFill>
        <p:spPr bwMode="auto">
          <a:xfrm>
            <a:off x="2219325" y="4377689"/>
            <a:ext cx="5188452" cy="229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75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81C6-B48D-4732-8878-8DF9E673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A0000"/>
                </a:solidFill>
              </a:rPr>
              <a:t>Forum Agenda, Day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A71E-1F17-49F8-8130-23324CE8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25625"/>
            <a:ext cx="5586799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Aft>
                <a:spcPts val="1800"/>
              </a:spcAft>
              <a:buFont typeface="+mj-lt"/>
              <a:buAutoNum type="arabicPeriod" startAt="7"/>
            </a:pPr>
            <a:r>
              <a:rPr lang="en-US" b="1" dirty="0"/>
              <a:t>Dissemination and development framework for the Youth Policy Toolbox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 startAt="7"/>
            </a:pPr>
            <a:r>
              <a:rPr lang="en-US" b="1" dirty="0"/>
              <a:t>Closing</a:t>
            </a:r>
          </a:p>
          <a:p>
            <a:pPr marL="0" indent="0" algn="ctr">
              <a:buNone/>
            </a:pPr>
            <a:r>
              <a:rPr lang="en-US" b="1" dirty="0"/>
              <a:t>------------------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            Evaluation meetings</a:t>
            </a:r>
          </a:p>
          <a:p>
            <a:pPr marL="571500" indent="-571500">
              <a:buAutoNum type="romanU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22E53-614F-447A-B4C1-4CF27CA1FC1A}"/>
              </a:ext>
            </a:extLst>
          </p:cNvPr>
          <p:cNvPicPr/>
          <p:nvPr/>
        </p:nvPicPr>
        <p:blipFill rotWithShape="1">
          <a:blip r:embed="rId2"/>
          <a:srcRect l="50952" t="6889" r="13223" b="41448"/>
          <a:stretch/>
        </p:blipFill>
        <p:spPr bwMode="auto">
          <a:xfrm>
            <a:off x="6210299" y="1690689"/>
            <a:ext cx="2743201" cy="1601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yptoolbox.unescapsdd.org/wp-content/uploads/2017/03/1UN-YEP-2.jpg">
            <a:extLst>
              <a:ext uri="{FF2B5EF4-FFF2-40B4-BE49-F238E27FC236}">
                <a16:creationId xmlns:a16="http://schemas.microsoft.com/office/drawing/2014/main" id="{697EC07E-4F6C-4DFE-89AE-E4C29925DB1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13748" r="16877" b="4365"/>
          <a:stretch/>
        </p:blipFill>
        <p:spPr bwMode="auto">
          <a:xfrm>
            <a:off x="5617722" y="4024214"/>
            <a:ext cx="2743201" cy="2152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03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DE7B-729C-4E27-A3E2-42450B40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70" y="546101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7A0000"/>
                </a:solidFill>
              </a:rPr>
              <a:t>Expected outcomes</a:t>
            </a:r>
            <a:endParaRPr lang="en-US" dirty="0">
              <a:solidFill>
                <a:srgbClr val="7A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8756-01FC-4B56-A82A-6447FCD0B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70" y="2132920"/>
            <a:ext cx="8341730" cy="472508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Increased capacity to: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Develop Inclusive and responsive youth policies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Identify needs of youth and support their development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Use ICT and innovation to progress the youth agenda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Engage diverse stakeholders 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Disseminate and sustain the Toolbox</a:t>
            </a:r>
          </a:p>
        </p:txBody>
      </p:sp>
    </p:spTree>
    <p:extLst>
      <p:ext uri="{BB962C8B-B14F-4D97-AF65-F5344CB8AC3E}">
        <p14:creationId xmlns:p14="http://schemas.microsoft.com/office/powerpoint/2010/main" val="33098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62EE-5DEB-421B-A02B-18A9C87F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6D0B-0BB5-469E-A11C-72D008CA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58" y="1036795"/>
            <a:ext cx="8179684" cy="5464967"/>
          </a:xfrm>
        </p:spPr>
        <p:txBody>
          <a:bodyPr/>
          <a:lstStyle/>
          <a:p>
            <a:pPr marL="0" indent="0">
              <a:buNone/>
            </a:pPr>
            <a:endParaRPr lang="en-US" sz="3600" b="1" dirty="0">
              <a:solidFill>
                <a:srgbClr val="6C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6C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6C00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6C0000"/>
                </a:solidFill>
              </a:rPr>
              <a:t>May we all have a very fruitful forum</a:t>
            </a:r>
          </a:p>
          <a:p>
            <a:endParaRPr lang="en-US" dirty="0"/>
          </a:p>
        </p:txBody>
      </p:sp>
      <p:pic>
        <p:nvPicPr>
          <p:cNvPr id="4098" name="Picture 2" descr="http://yptoolbox.unescapsdd.org/wp-content/uploads/2017/11/gp3-1140x593.jpg">
            <a:extLst>
              <a:ext uri="{FF2B5EF4-FFF2-40B4-BE49-F238E27FC236}">
                <a16:creationId xmlns:a16="http://schemas.microsoft.com/office/drawing/2014/main" id="{EB89AFDB-82FA-466D-9239-2017CE93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3" y="4048719"/>
            <a:ext cx="3407717" cy="17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yptoolbox.unescapsdd.org/wp-content/uploads/2017/10/Youth-Project-for-Womens-Political-Participation.jpg">
            <a:extLst>
              <a:ext uri="{FF2B5EF4-FFF2-40B4-BE49-F238E27FC236}">
                <a16:creationId xmlns:a16="http://schemas.microsoft.com/office/drawing/2014/main" id="{40014927-2D7E-4C0F-AD6D-A26B49936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6" b="13743"/>
          <a:stretch/>
        </p:blipFill>
        <p:spPr bwMode="auto">
          <a:xfrm>
            <a:off x="5099371" y="4048719"/>
            <a:ext cx="3186351" cy="17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yptoolbox.unescapsdd.org/wp-content/uploads/2017/05/actionaid-myanmar2.jpg">
            <a:extLst>
              <a:ext uri="{FF2B5EF4-FFF2-40B4-BE49-F238E27FC236}">
                <a16:creationId xmlns:a16="http://schemas.microsoft.com/office/drawing/2014/main" id="{AF9DCE94-E6D8-40A7-AB40-6B3641D27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8307"/>
          <a:stretch/>
        </p:blipFill>
        <p:spPr bwMode="auto">
          <a:xfrm>
            <a:off x="3003897" y="868007"/>
            <a:ext cx="3136206" cy="16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6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209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Angsana New</vt:lpstr>
      <vt:lpstr>Arial</vt:lpstr>
      <vt:lpstr>Book Antiqua</vt:lpstr>
      <vt:lpstr>Calibri</vt:lpstr>
      <vt:lpstr>Calibri Light</vt:lpstr>
      <vt:lpstr>Times New Roman</vt:lpstr>
      <vt:lpstr>Verdana</vt:lpstr>
      <vt:lpstr>Office Theme</vt:lpstr>
      <vt:lpstr>Interregional Youth Policy Forum  21-23 November 2017, Bangkok, UNCC </vt:lpstr>
      <vt:lpstr>The Forum concludes a 2014-2017 interregional project </vt:lpstr>
      <vt:lpstr>Forum Agenda, Day 1</vt:lpstr>
      <vt:lpstr>Forum Agenda, Day 2</vt:lpstr>
      <vt:lpstr>Forum Agenda, Day 3</vt:lpstr>
      <vt:lpstr>Expected 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Interregional Youth Policy Forum </dc:title>
  <dc:creator>Marco Roncarati</dc:creator>
  <cp:lastModifiedBy>Marco Roncarati</cp:lastModifiedBy>
  <cp:revision>17</cp:revision>
  <dcterms:created xsi:type="dcterms:W3CDTF">2017-11-15T04:14:26Z</dcterms:created>
  <dcterms:modified xsi:type="dcterms:W3CDTF">2017-11-21T01:15:22Z</dcterms:modified>
</cp:coreProperties>
</file>