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02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4" autoAdjust="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Frey\Desktop\Arun%20Frey\Social%20Protection%20and%20Inequality\Social%20Panorama\Education%20Chapter\1.%20Graphs\gender%20parity%20index%20tertiary%20edu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03665144108367E-2"/>
          <c:y val="1.38559830199757E-2"/>
          <c:w val="0.66706891052840667"/>
          <c:h val="0.69338363954505688"/>
        </c:manualLayout>
      </c:layout>
      <c:lineChart>
        <c:grouping val="standard"/>
        <c:varyColors val="0"/>
        <c:ser>
          <c:idx val="0"/>
          <c:order val="0"/>
          <c:tx>
            <c:strRef>
              <c:f>'graph subregional gender parity'!$A$2</c:f>
              <c:strCache>
                <c:ptCount val="1"/>
                <c:pt idx="0">
                  <c:v>East and North-East Asia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marker>
            <c:symbol val="none"/>
          </c:marker>
          <c:cat>
            <c:strRef>
              <c:f>'graph subregional gender parity'!$B$1:$P$1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strCache>
            </c:strRef>
          </c:cat>
          <c:val>
            <c:numRef>
              <c:f>'graph subregional gender parity'!$B$2:$P$2</c:f>
              <c:numCache>
                <c:formatCode>General</c:formatCode>
                <c:ptCount val="15"/>
                <c:pt idx="0">
                  <c:v>0.72</c:v>
                </c:pt>
                <c:pt idx="1">
                  <c:v>0.74</c:v>
                </c:pt>
                <c:pt idx="2">
                  <c:v>0.75</c:v>
                </c:pt>
                <c:pt idx="3">
                  <c:v>0.78</c:v>
                </c:pt>
                <c:pt idx="4">
                  <c:v>0.81</c:v>
                </c:pt>
                <c:pt idx="5">
                  <c:v>0.86</c:v>
                </c:pt>
                <c:pt idx="6">
                  <c:v>0.88</c:v>
                </c:pt>
                <c:pt idx="7">
                  <c:v>0.91</c:v>
                </c:pt>
                <c:pt idx="8">
                  <c:v>0.95</c:v>
                </c:pt>
                <c:pt idx="9">
                  <c:v>0.98</c:v>
                </c:pt>
                <c:pt idx="10">
                  <c:v>1.01</c:v>
                </c:pt>
                <c:pt idx="11">
                  <c:v>1.03</c:v>
                </c:pt>
                <c:pt idx="12">
                  <c:v>1.05</c:v>
                </c:pt>
                <c:pt idx="13">
                  <c:v>1.07</c:v>
                </c:pt>
                <c:pt idx="14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F-4ED3-ABF6-494F34926DA8}"/>
            </c:ext>
          </c:extLst>
        </c:ser>
        <c:ser>
          <c:idx val="1"/>
          <c:order val="1"/>
          <c:tx>
            <c:strRef>
              <c:f>'graph subregional gender parity'!$A$3</c:f>
              <c:strCache>
                <c:ptCount val="1"/>
                <c:pt idx="0">
                  <c:v>North and Central Asia</c:v>
                </c:pt>
              </c:strCache>
            </c:strRef>
          </c:tx>
          <c:spPr>
            <a:ln w="15875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'graph subregional gender parity'!$B$1:$P$1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strCache>
            </c:strRef>
          </c:cat>
          <c:val>
            <c:numRef>
              <c:f>'graph subregional gender parity'!$B$3:$P$3</c:f>
              <c:numCache>
                <c:formatCode>General</c:formatCode>
                <c:ptCount val="15"/>
                <c:pt idx="0">
                  <c:v>1.2</c:v>
                </c:pt>
                <c:pt idx="1">
                  <c:v>1.22</c:v>
                </c:pt>
                <c:pt idx="2">
                  <c:v>1.23</c:v>
                </c:pt>
                <c:pt idx="3">
                  <c:v>1.27</c:v>
                </c:pt>
                <c:pt idx="4">
                  <c:v>1.24</c:v>
                </c:pt>
                <c:pt idx="5">
                  <c:v>1.29</c:v>
                </c:pt>
                <c:pt idx="6">
                  <c:v>1.3</c:v>
                </c:pt>
                <c:pt idx="7">
                  <c:v>1.3</c:v>
                </c:pt>
                <c:pt idx="8">
                  <c:v>1.29</c:v>
                </c:pt>
                <c:pt idx="9">
                  <c:v>1.29</c:v>
                </c:pt>
                <c:pt idx="10">
                  <c:v>1.29</c:v>
                </c:pt>
                <c:pt idx="11">
                  <c:v>1.28</c:v>
                </c:pt>
                <c:pt idx="12">
                  <c:v>1.26</c:v>
                </c:pt>
                <c:pt idx="13">
                  <c:v>1.22</c:v>
                </c:pt>
                <c:pt idx="14">
                  <c:v>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F-4ED3-ABF6-494F34926DA8}"/>
            </c:ext>
          </c:extLst>
        </c:ser>
        <c:ser>
          <c:idx val="2"/>
          <c:order val="2"/>
          <c:tx>
            <c:strRef>
              <c:f>'graph subregional gender parity'!$A$4</c:f>
              <c:strCache>
                <c:ptCount val="1"/>
                <c:pt idx="0">
                  <c:v>Pacific</c:v>
                </c:pt>
              </c:strCache>
            </c:strRef>
          </c:tx>
          <c:spPr>
            <a:ln w="15875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'graph subregional gender parity'!$B$1:$P$1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strCache>
            </c:strRef>
          </c:cat>
          <c:val>
            <c:numRef>
              <c:f>'graph subregional gender parity'!$B$4:$P$4</c:f>
              <c:numCache>
                <c:formatCode>General</c:formatCode>
                <c:ptCount val="15"/>
                <c:pt idx="0">
                  <c:v>1.25</c:v>
                </c:pt>
                <c:pt idx="1">
                  <c:v>1.26</c:v>
                </c:pt>
                <c:pt idx="2">
                  <c:v>1.26</c:v>
                </c:pt>
                <c:pt idx="3">
                  <c:v>1.25</c:v>
                </c:pt>
                <c:pt idx="4">
                  <c:v>1.25</c:v>
                </c:pt>
                <c:pt idx="5">
                  <c:v>1.26</c:v>
                </c:pt>
                <c:pt idx="6">
                  <c:v>1.28</c:v>
                </c:pt>
                <c:pt idx="7">
                  <c:v>1.3</c:v>
                </c:pt>
                <c:pt idx="8">
                  <c:v>1.31</c:v>
                </c:pt>
                <c:pt idx="9">
                  <c:v>1.32</c:v>
                </c:pt>
                <c:pt idx="10">
                  <c:v>1.35</c:v>
                </c:pt>
                <c:pt idx="11">
                  <c:v>1.36</c:v>
                </c:pt>
                <c:pt idx="12">
                  <c:v>1.37</c:v>
                </c:pt>
                <c:pt idx="13">
                  <c:v>1.38</c:v>
                </c:pt>
                <c:pt idx="14">
                  <c:v>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F-4ED3-ABF6-494F34926DA8}"/>
            </c:ext>
          </c:extLst>
        </c:ser>
        <c:ser>
          <c:idx val="3"/>
          <c:order val="3"/>
          <c:tx>
            <c:strRef>
              <c:f>'graph subregional gender parity'!$A$5</c:f>
              <c:strCache>
                <c:ptCount val="1"/>
                <c:pt idx="0">
                  <c:v>South and South-West Asia</c:v>
                </c:pt>
              </c:strCache>
            </c:strRef>
          </c:tx>
          <c:spPr>
            <a:ln w="158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'graph subregional gender parity'!$B$1:$P$1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strCache>
            </c:strRef>
          </c:cat>
          <c:val>
            <c:numRef>
              <c:f>'graph subregional gender parity'!$B$5:$P$5</c:f>
              <c:numCache>
                <c:formatCode>General</c:formatCode>
                <c:ptCount val="15"/>
                <c:pt idx="0">
                  <c:v>0.65</c:v>
                </c:pt>
                <c:pt idx="1">
                  <c:v>0.67</c:v>
                </c:pt>
                <c:pt idx="2">
                  <c:v>0.7</c:v>
                </c:pt>
                <c:pt idx="3">
                  <c:v>0.71</c:v>
                </c:pt>
                <c:pt idx="4">
                  <c:v>0.71</c:v>
                </c:pt>
                <c:pt idx="5">
                  <c:v>0.71</c:v>
                </c:pt>
                <c:pt idx="6">
                  <c:v>0.74</c:v>
                </c:pt>
                <c:pt idx="7">
                  <c:v>0.76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0.77</c:v>
                </c:pt>
                <c:pt idx="12">
                  <c:v>0.81</c:v>
                </c:pt>
                <c:pt idx="13">
                  <c:v>0.88</c:v>
                </c:pt>
                <c:pt idx="14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F-4ED3-ABF6-494F34926DA8}"/>
            </c:ext>
          </c:extLst>
        </c:ser>
        <c:ser>
          <c:idx val="4"/>
          <c:order val="4"/>
          <c:tx>
            <c:strRef>
              <c:f>'graph subregional gender parity'!$A$6</c:f>
              <c:strCache>
                <c:ptCount val="1"/>
                <c:pt idx="0">
                  <c:v>South-East Asia</c:v>
                </c:pt>
              </c:strCache>
            </c:strRef>
          </c:tx>
          <c:spPr>
            <a:ln w="15875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'graph subregional gender parity'!$B$1:$P$1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strCache>
            </c:strRef>
          </c:cat>
          <c:val>
            <c:numRef>
              <c:f>'graph subregional gender parity'!$B$6:$P$6</c:f>
              <c:numCache>
                <c:formatCode>General</c:formatCode>
                <c:ptCount val="15"/>
                <c:pt idx="0">
                  <c:v>1.02</c:v>
                </c:pt>
                <c:pt idx="1">
                  <c:v>1.03</c:v>
                </c:pt>
                <c:pt idx="2">
                  <c:v>0.97</c:v>
                </c:pt>
                <c:pt idx="3">
                  <c:v>1.05</c:v>
                </c:pt>
                <c:pt idx="4">
                  <c:v>1.02</c:v>
                </c:pt>
                <c:pt idx="5">
                  <c:v>1.01</c:v>
                </c:pt>
                <c:pt idx="6">
                  <c:v>0.99</c:v>
                </c:pt>
                <c:pt idx="7">
                  <c:v>1.04</c:v>
                </c:pt>
                <c:pt idx="8">
                  <c:v>1.1000000000000001</c:v>
                </c:pt>
                <c:pt idx="9">
                  <c:v>1.06</c:v>
                </c:pt>
                <c:pt idx="10">
                  <c:v>1.07</c:v>
                </c:pt>
                <c:pt idx="11">
                  <c:v>1.06</c:v>
                </c:pt>
                <c:pt idx="12">
                  <c:v>1.04</c:v>
                </c:pt>
                <c:pt idx="13">
                  <c:v>1.1000000000000001</c:v>
                </c:pt>
                <c:pt idx="14">
                  <c:v>1.1100000000000001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9F-4ED3-ABF6-494F3492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84800"/>
        <c:axId val="41086336"/>
      </c:lineChart>
      <c:catAx>
        <c:axId val="410848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100" baseline="0"/>
            </a:pPr>
            <a:endParaRPr lang="en-US"/>
          </a:p>
        </c:txPr>
        <c:crossAx val="41086336"/>
        <c:crossesAt val="1"/>
        <c:auto val="1"/>
        <c:lblAlgn val="ctr"/>
        <c:lblOffset val="100"/>
        <c:noMultiLvlLbl val="0"/>
      </c:catAx>
      <c:valAx>
        <c:axId val="41086336"/>
        <c:scaling>
          <c:orientation val="minMax"/>
          <c:max val="1.4"/>
          <c:min val="0.60000000000000009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4108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81544094195941"/>
          <c:y val="0.1089972889457496"/>
          <c:w val="0.23318455905804061"/>
          <c:h val="0.44142503051813248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0.00739</cdr:x>
      <cdr:y>0.89787</cdr:y>
    </cdr:from>
    <cdr:to>
      <cdr:x>0.96629</cdr:x>
      <cdr:y>0.97939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59" y="2463041"/>
          <a:ext cx="4406348" cy="223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/>
            <a:t>Source</a:t>
          </a:r>
          <a:r>
            <a:rPr lang="en-US" sz="1300" b="0" dirty="0"/>
            <a:t>: UNESCAP online statistical database.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EC34D-071B-4A4E-9C92-4432E82A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36" y="87500"/>
            <a:ext cx="6775911" cy="6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49907ED-C823-47F6-B37E-6474675B3047}"/>
              </a:ext>
            </a:extLst>
          </p:cNvPr>
          <p:cNvSpPr txBox="1">
            <a:spLocks/>
          </p:cNvSpPr>
          <p:nvPr/>
        </p:nvSpPr>
        <p:spPr>
          <a:xfrm>
            <a:off x="2362200" y="4267200"/>
            <a:ext cx="3572392" cy="2187167"/>
          </a:xfrm>
          <a:prstGeom prst="rect">
            <a:avLst/>
          </a:prstGeom>
          <a:solidFill>
            <a:srgbClr val="FFFF99"/>
          </a:solidFill>
          <a:ln w="76200"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US" sz="6000" b="1" dirty="0">
                <a:solidFill>
                  <a:srgbClr val="002060"/>
                </a:solidFill>
              </a:rPr>
              <a:t>Asia and the Pacific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8A648D-AE68-4689-AE7A-8E7FED61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898972" y="2503715"/>
            <a:ext cx="5829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3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E4FA-A548-4A27-AC61-13E133307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87F0E-ACB5-4212-BC80-20E67A95A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D885BE-78D4-49A0-954A-C95CCC48D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4"/>
            <a:ext cx="801308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F8EFA1-0583-42A4-A8D4-2D0C2A6C1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765617"/>
              </p:ext>
            </p:extLst>
          </p:nvPr>
        </p:nvGraphicFramePr>
        <p:xfrm>
          <a:off x="282728" y="1447800"/>
          <a:ext cx="8578544" cy="559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853F732-BDE6-4D79-A03D-8C10E35BC66E}"/>
              </a:ext>
            </a:extLst>
          </p:cNvPr>
          <p:cNvSpPr/>
          <p:nvPr/>
        </p:nvSpPr>
        <p:spPr>
          <a:xfrm>
            <a:off x="565456" y="190434"/>
            <a:ext cx="81654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Ratio of female-to-male enrolment for tertiary education, Asia and the Pacific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2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0182-3910-4713-95C1-7DA7597C6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D16AE-4CEF-4BC7-9BBF-8BDD76D8D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Com\Desktop\Goal-8-768x467.jpg">
            <a:extLst>
              <a:ext uri="{FF2B5EF4-FFF2-40B4-BE49-F238E27FC236}">
                <a16:creationId xmlns:a16="http://schemas.microsoft.com/office/drawing/2014/main" id="{3E2EF4D4-EB08-4B22-8C5E-ADD17527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5770145" cy="3508669"/>
          </a:xfrm>
          <a:prstGeom prst="rect">
            <a:avLst/>
          </a:prstGeom>
          <a:noFill/>
        </p:spPr>
      </p:pic>
      <p:pic>
        <p:nvPicPr>
          <p:cNvPr id="5" name="Picture 2" descr="Image result for SDG 5">
            <a:extLst>
              <a:ext uri="{FF2B5EF4-FFF2-40B4-BE49-F238E27FC236}">
                <a16:creationId xmlns:a16="http://schemas.microsoft.com/office/drawing/2014/main" id="{2EABBC0C-40B5-4A03-9641-61B86F0A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83" y="274639"/>
            <a:ext cx="5660013" cy="34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D883E3-5182-496A-A16C-CC2603C65DF6}"/>
              </a:ext>
            </a:extLst>
          </p:cNvPr>
          <p:cNvSpPr txBox="1">
            <a:spLocks/>
          </p:cNvSpPr>
          <p:nvPr/>
        </p:nvSpPr>
        <p:spPr>
          <a:xfrm>
            <a:off x="0" y="1974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Youth Not in Education, Employment or Training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39535-EDF5-499A-9CFF-2FFB79A6BD30}"/>
              </a:ext>
            </a:extLst>
          </p:cNvPr>
          <p:cNvPicPr/>
          <p:nvPr/>
        </p:nvPicPr>
        <p:blipFill rotWithShape="1">
          <a:blip r:embed="rId4"/>
          <a:srcRect l="51200" t="29245" r="21965" b="31056"/>
          <a:stretch/>
        </p:blipFill>
        <p:spPr bwMode="auto">
          <a:xfrm>
            <a:off x="179512" y="1196752"/>
            <a:ext cx="8640960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row: Up-Down 8">
            <a:extLst>
              <a:ext uri="{FF2B5EF4-FFF2-40B4-BE49-F238E27FC236}">
                <a16:creationId xmlns:a16="http://schemas.microsoft.com/office/drawing/2014/main" id="{1FBED47A-FB20-4FC5-AF07-6D9BF9106AAB}"/>
              </a:ext>
            </a:extLst>
          </p:cNvPr>
          <p:cNvSpPr/>
          <p:nvPr/>
        </p:nvSpPr>
        <p:spPr>
          <a:xfrm>
            <a:off x="3848101" y="3429000"/>
            <a:ext cx="76200" cy="381000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1D351202-F68F-44BB-A186-1946DC894426}"/>
              </a:ext>
            </a:extLst>
          </p:cNvPr>
          <p:cNvSpPr/>
          <p:nvPr/>
        </p:nvSpPr>
        <p:spPr>
          <a:xfrm>
            <a:off x="4800599" y="3048000"/>
            <a:ext cx="152399" cy="838200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0F5C7925-A9A5-41C8-BB7C-D6D301F5BB10}"/>
              </a:ext>
            </a:extLst>
          </p:cNvPr>
          <p:cNvSpPr/>
          <p:nvPr/>
        </p:nvSpPr>
        <p:spPr>
          <a:xfrm>
            <a:off x="5714998" y="2895600"/>
            <a:ext cx="228602" cy="990600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C549B23E-CF9E-48B1-ADEA-E1E8D3BDD03E}"/>
              </a:ext>
            </a:extLst>
          </p:cNvPr>
          <p:cNvSpPr/>
          <p:nvPr/>
        </p:nvSpPr>
        <p:spPr>
          <a:xfrm>
            <a:off x="6629398" y="2590800"/>
            <a:ext cx="304800" cy="1143000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63FCEEEE-C9E2-4398-9F59-F9373759A27B}"/>
              </a:ext>
            </a:extLst>
          </p:cNvPr>
          <p:cNvSpPr/>
          <p:nvPr/>
        </p:nvSpPr>
        <p:spPr>
          <a:xfrm>
            <a:off x="7619996" y="2057400"/>
            <a:ext cx="381004" cy="2057400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F3491-D69A-400D-B150-54AEF2E08E07}"/>
              </a:ext>
            </a:extLst>
          </p:cNvPr>
          <p:cNvSpPr/>
          <p:nvPr/>
        </p:nvSpPr>
        <p:spPr>
          <a:xfrm>
            <a:off x="503040" y="6638080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ESCAP,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Realizing Youth Inclusion for a More Sustainable Asia and the Pacific (forthcoming, late 2017)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69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9DA8-4432-4544-84EB-A35212E6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dg omn innovation">
            <a:extLst>
              <a:ext uri="{FF2B5EF4-FFF2-40B4-BE49-F238E27FC236}">
                <a16:creationId xmlns:a16="http://schemas.microsoft.com/office/drawing/2014/main" id="{B428245A-B88A-4153-B26F-63C4A6DEF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7"/>
          <a:stretch/>
        </p:blipFill>
        <p:spPr bwMode="auto">
          <a:xfrm>
            <a:off x="543251" y="914400"/>
            <a:ext cx="8057497" cy="47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49A6E9-89F4-42D3-904B-0D9B67637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348386"/>
              </p:ext>
            </p:extLst>
          </p:nvPr>
        </p:nvGraphicFramePr>
        <p:xfrm>
          <a:off x="1658998" y="3275988"/>
          <a:ext cx="6984776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514">
                  <a:extLst>
                    <a:ext uri="{9D8B030D-6E8A-4147-A177-3AD203B41FA5}">
                      <a16:colId xmlns:a16="http://schemas.microsoft.com/office/drawing/2014/main" val="2910597742"/>
                    </a:ext>
                  </a:extLst>
                </a:gridCol>
                <a:gridCol w="1648505">
                  <a:extLst>
                    <a:ext uri="{9D8B030D-6E8A-4147-A177-3AD203B41FA5}">
                      <a16:colId xmlns:a16="http://schemas.microsoft.com/office/drawing/2014/main" val="3791503830"/>
                    </a:ext>
                  </a:extLst>
                </a:gridCol>
                <a:gridCol w="1785085">
                  <a:extLst>
                    <a:ext uri="{9D8B030D-6E8A-4147-A177-3AD203B41FA5}">
                      <a16:colId xmlns:a16="http://schemas.microsoft.com/office/drawing/2014/main" val="2069723614"/>
                    </a:ext>
                  </a:extLst>
                </a:gridCol>
                <a:gridCol w="1554672">
                  <a:extLst>
                    <a:ext uri="{9D8B030D-6E8A-4147-A177-3AD203B41FA5}">
                      <a16:colId xmlns:a16="http://schemas.microsoft.com/office/drawing/2014/main" val="1182285944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Internet use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18245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Country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Low Wealth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Med. Wealth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High Wealth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767431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Cambodia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62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237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Pakistan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23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44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58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66284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India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47763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Sri Lanka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72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9671188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Thailand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94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1014006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Kyrgyzstan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75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79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222148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000">
                          <a:effectLst/>
                        </a:rPr>
                        <a:t>Average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effectLst/>
                        </a:rPr>
                        <a:t>81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05026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2B3E52A-E9B4-4605-9BB2-0198D7904AE0}"/>
              </a:ext>
            </a:extLst>
          </p:cNvPr>
          <p:cNvSpPr/>
          <p:nvPr/>
        </p:nvSpPr>
        <p:spPr>
          <a:xfrm>
            <a:off x="4061520" y="6033246"/>
            <a:ext cx="7620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25818D-6E26-44D8-BC8C-29D229C2E545}"/>
              </a:ext>
            </a:extLst>
          </p:cNvPr>
          <p:cNvSpPr/>
          <p:nvPr/>
        </p:nvSpPr>
        <p:spPr>
          <a:xfrm>
            <a:off x="7485002" y="6048738"/>
            <a:ext cx="7620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090D1CF4-715E-4B08-B0D0-95FF75A2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70397"/>
          <a:stretch/>
        </p:blipFill>
        <p:spPr bwMode="auto">
          <a:xfrm>
            <a:off x="5877799" y="244476"/>
            <a:ext cx="992674" cy="27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overty asia youth">
            <a:extLst>
              <a:ext uri="{FF2B5EF4-FFF2-40B4-BE49-F238E27FC236}">
                <a16:creationId xmlns:a16="http://schemas.microsoft.com/office/drawing/2014/main" id="{F41C5FC8-52B4-4CD7-B727-BE2179C39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16603"/>
          <a:stretch/>
        </p:blipFill>
        <p:spPr bwMode="auto">
          <a:xfrm>
            <a:off x="7425127" y="714066"/>
            <a:ext cx="1164735" cy="22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EAC601-3002-45AE-940A-D1344A2AA24F}"/>
              </a:ext>
            </a:extLst>
          </p:cNvPr>
          <p:cNvSpPr/>
          <p:nvPr/>
        </p:nvSpPr>
        <p:spPr>
          <a:xfrm>
            <a:off x="503040" y="6550223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ESCAP,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Realizing Youth Inclusion for a More Sustainable Asia and the Pacific (forthcoming, late 2017)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74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2037 L -0.00469 -0.02014 C -0.00799 -0.02269 -0.01111 -0.02454 -0.01424 -0.02686 C -0.01562 -0.02778 -0.01667 -0.02917 -0.01788 -0.0301 C -0.01979 -0.03125 -0.02448 -0.03241 -0.02622 -0.03311 C -0.02743 -0.03357 -0.02865 -0.03426 -0.02986 -0.03473 L -0.03924 -0.03797 C -0.0401 -0.03912 -0.0408 -0.04028 -0.04167 -0.04121 C -0.04271 -0.0419 -0.0441 -0.04236 -0.04531 -0.04283 C -0.05573 -0.04676 -0.04497 -0.04213 -0.05365 -0.04584 C -0.05434 -0.04699 -0.05521 -0.04792 -0.0559 -0.04908 C -0.05694 -0.05047 -0.05729 -0.05255 -0.05833 -0.05394 C -0.06059 -0.05625 -0.06319 -0.05811 -0.06545 -0.06019 C -0.06667 -0.06135 -0.06771 -0.06297 -0.0691 -0.06343 L -0.07378 -0.06505 C -0.075 -0.06644 -0.07604 -0.06829 -0.07743 -0.06968 C -0.07969 -0.07199 -0.08247 -0.07338 -0.08455 -0.07616 C -0.08611 -0.07824 -0.08715 -0.08149 -0.08924 -0.08241 C -0.10556 -0.08959 -0.08889 -0.08172 -0.10122 -0.08866 C -0.11354 -0.09584 -0.09375 -0.08311 -0.10955 -0.09352 C -0.12101 -0.1088 -0.10885 -0.09329 -0.11788 -0.10301 C -0.11875 -0.10394 -0.11927 -0.10533 -0.12031 -0.10625 C -0.1217 -0.10764 -0.12344 -0.10834 -0.125 -0.10949 C -0.12847 -0.11644 -0.12587 -0.1125 -0.13108 -0.11736 C -0.13229 -0.11852 -0.1375 -0.12408 -0.13941 -0.12524 C -0.14045 -0.12616 -0.14167 -0.12639 -0.14288 -0.12686 C -0.14444 -0.12894 -0.14549 -0.13218 -0.14774 -0.13334 C -0.15139 -0.13496 -0.15156 -0.13449 -0.15486 -0.13797 C -0.15573 -0.13889 -0.15625 -0.14028 -0.15712 -0.14121 C -0.15955 -0.14352 -0.16198 -0.14537 -0.16441 -0.14746 L -0.16788 -0.1507 C -0.1691 -0.15186 -0.17049 -0.15255 -0.17153 -0.15394 C -0.17726 -0.16158 -0.16997 -0.15232 -0.17743 -0.16019 C -0.18108 -0.16412 -0.17882 -0.16297 -0.18212 -0.16806 C -0.18368 -0.17037 -0.18542 -0.17246 -0.18698 -0.17454 L -0.19531 -0.18565 C -0.19653 -0.18727 -0.19792 -0.18843 -0.19878 -0.19051 C -0.20312 -0.19885 -0.20017 -0.19375 -0.20833 -0.20463 L -0.21319 -0.21111 C -0.21441 -0.21204 -0.21562 -0.21297 -0.21667 -0.21412 C -0.2184 -0.21621 -0.21927 -0.21968 -0.22153 -0.22061 C -0.22517 -0.22223 -0.22535 -0.22176 -0.22865 -0.22524 C -0.22951 -0.22616 -0.23003 -0.22755 -0.23108 -0.22848 C -0.23333 -0.23079 -0.23576 -0.23264 -0.23819 -0.23496 L -0.24531 -0.24121 C -0.24653 -0.24236 -0.24792 -0.24306 -0.24878 -0.24445 L -0.25122 -0.24746 L -0.25712 -0.24746 " pathEditMode="relative" rAng="0" ptsTypes="AAAAAAAAAAAAAAAAAAAAAAAAAAAAAAAAAAAAAAAAAAAAAA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113</Words>
  <Application>Microsoft Office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Roncarati</dc:creator>
  <cp:lastModifiedBy>Marco Roncarati</cp:lastModifiedBy>
  <cp:revision>14</cp:revision>
  <dcterms:created xsi:type="dcterms:W3CDTF">2006-08-16T00:00:00Z</dcterms:created>
  <dcterms:modified xsi:type="dcterms:W3CDTF">2017-11-20T02:33:23Z</dcterms:modified>
</cp:coreProperties>
</file>