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0"/>
  </p:notesMasterIdLst>
  <p:sldIdLst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4" r:id="rId14"/>
    <p:sldId id="270" r:id="rId15"/>
    <p:sldId id="271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F9D6872-CC90-473C-9596-246066EB596F}">
          <p14:sldIdLst>
            <p14:sldId id="257"/>
            <p14:sldId id="259"/>
            <p14:sldId id="260"/>
            <p14:sldId id="261"/>
            <p14:sldId id="262"/>
          </p14:sldIdLst>
        </p14:section>
        <p14:section name="Toolbox" id="{B8E293D0-2890-4F69-9833-E03ACB9F590D}">
          <p14:sldIdLst>
            <p14:sldId id="264"/>
            <p14:sldId id="265"/>
            <p14:sldId id="266"/>
            <p14:sldId id="267"/>
            <p14:sldId id="268"/>
            <p14:sldId id="269"/>
            <p14:sldId id="274"/>
            <p14:sldId id="270"/>
            <p14:sldId id="271"/>
            <p14:sldId id="272"/>
            <p14:sldId id="273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>
      <p:cViewPr varScale="1">
        <p:scale>
          <a:sx n="119" d="100"/>
          <a:sy n="119" d="100"/>
        </p:scale>
        <p:origin x="144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6B021B-B597-452E-A468-04278A95265C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88A15F41-2802-48E6-8FA1-9A60B9BC17BD}">
      <dgm:prSet phldrT="[Text]"/>
      <dgm:spPr/>
      <dgm:t>
        <a:bodyPr/>
        <a:lstStyle/>
        <a:p>
          <a:r>
            <a:rPr lang="en-GB" dirty="0" smtClean="0"/>
            <a:t>Initial research on school-to-work transitions</a:t>
          </a:r>
          <a:endParaRPr lang="en-GB" dirty="0"/>
        </a:p>
      </dgm:t>
    </dgm:pt>
    <dgm:pt modelId="{C3241008-87C3-4641-9BBC-9A18B22A141E}" type="parTrans" cxnId="{166790D0-67A6-4E0E-A137-F761E010AB5B}">
      <dgm:prSet/>
      <dgm:spPr/>
      <dgm:t>
        <a:bodyPr/>
        <a:lstStyle/>
        <a:p>
          <a:endParaRPr lang="en-GB"/>
        </a:p>
      </dgm:t>
    </dgm:pt>
    <dgm:pt modelId="{6CEF3F74-36E9-41B3-95FF-923FC6D6084B}" type="sibTrans" cxnId="{166790D0-67A6-4E0E-A137-F761E010AB5B}">
      <dgm:prSet/>
      <dgm:spPr/>
      <dgm:t>
        <a:bodyPr/>
        <a:lstStyle/>
        <a:p>
          <a:endParaRPr lang="en-GB"/>
        </a:p>
      </dgm:t>
    </dgm:pt>
    <dgm:pt modelId="{953F3627-146A-45F4-93C3-726372476AAD}">
      <dgm:prSet phldrT="[Text]"/>
      <dgm:spPr/>
      <dgm:t>
        <a:bodyPr/>
        <a:lstStyle/>
        <a:p>
          <a:r>
            <a:rPr lang="en-GB" dirty="0" smtClean="0"/>
            <a:t>18 in-depth interviews with civil servants, policy consultants, and civil society</a:t>
          </a:r>
          <a:endParaRPr lang="en-GB" dirty="0"/>
        </a:p>
      </dgm:t>
    </dgm:pt>
    <dgm:pt modelId="{2060FCF2-CBBA-4B7C-A227-88AA3F424258}" type="parTrans" cxnId="{14A87B1C-E75A-48AB-8DA5-71896ED893FA}">
      <dgm:prSet/>
      <dgm:spPr/>
      <dgm:t>
        <a:bodyPr/>
        <a:lstStyle/>
        <a:p>
          <a:endParaRPr lang="en-GB"/>
        </a:p>
      </dgm:t>
    </dgm:pt>
    <dgm:pt modelId="{503AC0DB-C041-42E1-B1D5-F5DF0F55CFE8}" type="sibTrans" cxnId="{14A87B1C-E75A-48AB-8DA5-71896ED893FA}">
      <dgm:prSet/>
      <dgm:spPr/>
      <dgm:t>
        <a:bodyPr/>
        <a:lstStyle/>
        <a:p>
          <a:endParaRPr lang="en-GB"/>
        </a:p>
      </dgm:t>
    </dgm:pt>
    <dgm:pt modelId="{E99B8C0C-D8C3-4A23-A579-0359435665D3}">
      <dgm:prSet phldrT="[Text]"/>
      <dgm:spPr/>
      <dgm:t>
        <a:bodyPr/>
        <a:lstStyle/>
        <a:p>
          <a:r>
            <a:rPr lang="en-GB" dirty="0" smtClean="0"/>
            <a:t>Mapping the user experience and synthesising</a:t>
          </a:r>
          <a:endParaRPr lang="en-GB" dirty="0"/>
        </a:p>
      </dgm:t>
    </dgm:pt>
    <dgm:pt modelId="{B8675096-D38D-4756-BFA2-B3F906A01545}" type="sibTrans" cxnId="{68D5D3D2-83CC-4610-8B62-BCAAEED8FDC6}">
      <dgm:prSet/>
      <dgm:spPr/>
      <dgm:t>
        <a:bodyPr/>
        <a:lstStyle/>
        <a:p>
          <a:endParaRPr lang="en-GB"/>
        </a:p>
      </dgm:t>
    </dgm:pt>
    <dgm:pt modelId="{BDFA6248-423C-4913-8A24-B8798C35A589}" type="parTrans" cxnId="{68D5D3D2-83CC-4610-8B62-BCAAEED8FDC6}">
      <dgm:prSet/>
      <dgm:spPr/>
      <dgm:t>
        <a:bodyPr/>
        <a:lstStyle/>
        <a:p>
          <a:endParaRPr lang="en-GB"/>
        </a:p>
      </dgm:t>
    </dgm:pt>
    <dgm:pt modelId="{5288F1BF-E3B0-4CFE-A04E-3B8827826E79}" type="pres">
      <dgm:prSet presAssocID="{926B021B-B597-452E-A468-04278A95265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4CEE237-F75E-476C-940C-2B98783A6CD0}" type="pres">
      <dgm:prSet presAssocID="{88A15F41-2802-48E6-8FA1-9A60B9BC17BD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6BA9D7-2732-4C6F-960E-D56198E6E6C1}" type="pres">
      <dgm:prSet presAssocID="{6CEF3F74-36E9-41B3-95FF-923FC6D6084B}" presName="space" presStyleCnt="0"/>
      <dgm:spPr/>
    </dgm:pt>
    <dgm:pt modelId="{75AFBD8A-28AF-4AF5-9B45-356F4A6D3A8E}" type="pres">
      <dgm:prSet presAssocID="{953F3627-146A-45F4-93C3-726372476AAD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13320D-6FF1-4A30-AB5D-BC0578094A8C}" type="pres">
      <dgm:prSet presAssocID="{503AC0DB-C041-42E1-B1D5-F5DF0F55CFE8}" presName="space" presStyleCnt="0"/>
      <dgm:spPr/>
    </dgm:pt>
    <dgm:pt modelId="{1A646360-15E6-4C0A-AE76-8F6BDF688D5E}" type="pres">
      <dgm:prSet presAssocID="{E99B8C0C-D8C3-4A23-A579-0359435665D3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7012D43-A344-43AB-A62E-B6BC1EED41DA}" type="presOf" srcId="{E99B8C0C-D8C3-4A23-A579-0359435665D3}" destId="{1A646360-15E6-4C0A-AE76-8F6BDF688D5E}" srcOrd="0" destOrd="0" presId="urn:microsoft.com/office/officeart/2005/8/layout/venn3"/>
    <dgm:cxn modelId="{14A87B1C-E75A-48AB-8DA5-71896ED893FA}" srcId="{926B021B-B597-452E-A468-04278A95265C}" destId="{953F3627-146A-45F4-93C3-726372476AAD}" srcOrd="1" destOrd="0" parTransId="{2060FCF2-CBBA-4B7C-A227-88AA3F424258}" sibTransId="{503AC0DB-C041-42E1-B1D5-F5DF0F55CFE8}"/>
    <dgm:cxn modelId="{68D5D3D2-83CC-4610-8B62-BCAAEED8FDC6}" srcId="{926B021B-B597-452E-A468-04278A95265C}" destId="{E99B8C0C-D8C3-4A23-A579-0359435665D3}" srcOrd="2" destOrd="0" parTransId="{BDFA6248-423C-4913-8A24-B8798C35A589}" sibTransId="{B8675096-D38D-4756-BFA2-B3F906A01545}"/>
    <dgm:cxn modelId="{166790D0-67A6-4E0E-A137-F761E010AB5B}" srcId="{926B021B-B597-452E-A468-04278A95265C}" destId="{88A15F41-2802-48E6-8FA1-9A60B9BC17BD}" srcOrd="0" destOrd="0" parTransId="{C3241008-87C3-4641-9BBC-9A18B22A141E}" sibTransId="{6CEF3F74-36E9-41B3-95FF-923FC6D6084B}"/>
    <dgm:cxn modelId="{11F9022A-B542-4D9E-B35C-C8B7AF58B158}" type="presOf" srcId="{88A15F41-2802-48E6-8FA1-9A60B9BC17BD}" destId="{54CEE237-F75E-476C-940C-2B98783A6CD0}" srcOrd="0" destOrd="0" presId="urn:microsoft.com/office/officeart/2005/8/layout/venn3"/>
    <dgm:cxn modelId="{DCAA080F-8394-403B-8390-6E089A5A3D36}" type="presOf" srcId="{953F3627-146A-45F4-93C3-726372476AAD}" destId="{75AFBD8A-28AF-4AF5-9B45-356F4A6D3A8E}" srcOrd="0" destOrd="0" presId="urn:microsoft.com/office/officeart/2005/8/layout/venn3"/>
    <dgm:cxn modelId="{E992FFE1-F7E1-46F2-8A4C-637820305C37}" type="presOf" srcId="{926B021B-B597-452E-A468-04278A95265C}" destId="{5288F1BF-E3B0-4CFE-A04E-3B8827826E79}" srcOrd="0" destOrd="0" presId="urn:microsoft.com/office/officeart/2005/8/layout/venn3"/>
    <dgm:cxn modelId="{5C47D9C1-A16A-4D85-A390-9EF819297DCE}" type="presParOf" srcId="{5288F1BF-E3B0-4CFE-A04E-3B8827826E79}" destId="{54CEE237-F75E-476C-940C-2B98783A6CD0}" srcOrd="0" destOrd="0" presId="urn:microsoft.com/office/officeart/2005/8/layout/venn3"/>
    <dgm:cxn modelId="{F8A590DC-EDDD-424C-B772-4ECB1BDEA958}" type="presParOf" srcId="{5288F1BF-E3B0-4CFE-A04E-3B8827826E79}" destId="{026BA9D7-2732-4C6F-960E-D56198E6E6C1}" srcOrd="1" destOrd="0" presId="urn:microsoft.com/office/officeart/2005/8/layout/venn3"/>
    <dgm:cxn modelId="{CBBA2B67-E25C-40C6-BA6F-DC148F00486C}" type="presParOf" srcId="{5288F1BF-E3B0-4CFE-A04E-3B8827826E79}" destId="{75AFBD8A-28AF-4AF5-9B45-356F4A6D3A8E}" srcOrd="2" destOrd="0" presId="urn:microsoft.com/office/officeart/2005/8/layout/venn3"/>
    <dgm:cxn modelId="{E32E9458-7380-48F4-ACF3-D70D3A99307D}" type="presParOf" srcId="{5288F1BF-E3B0-4CFE-A04E-3B8827826E79}" destId="{3813320D-6FF1-4A30-AB5D-BC0578094A8C}" srcOrd="3" destOrd="0" presId="urn:microsoft.com/office/officeart/2005/8/layout/venn3"/>
    <dgm:cxn modelId="{F84D1FBC-D643-46F5-97B7-6D8C4D24CAC4}" type="presParOf" srcId="{5288F1BF-E3B0-4CFE-A04E-3B8827826E79}" destId="{1A646360-15E6-4C0A-AE76-8F6BDF688D5E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71582C-EAFB-4328-ABC5-3962998D6A48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B2ABCED-8DC0-4CD2-8EFC-3203C539EBC6}">
      <dgm:prSet phldrT="[Text]"/>
      <dgm:spPr/>
      <dgm:t>
        <a:bodyPr/>
        <a:lstStyle/>
        <a:p>
          <a:r>
            <a:rPr lang="en-GB" dirty="0" smtClean="0"/>
            <a:t>Address pain points of policymakers in their work</a:t>
          </a:r>
          <a:endParaRPr lang="en-GB" dirty="0"/>
        </a:p>
      </dgm:t>
    </dgm:pt>
    <dgm:pt modelId="{4DD43F78-A575-4747-A92C-510354B46F28}" type="parTrans" cxnId="{A801F48F-1D9E-41C2-9CE9-E2094458C3DA}">
      <dgm:prSet/>
      <dgm:spPr/>
      <dgm:t>
        <a:bodyPr/>
        <a:lstStyle/>
        <a:p>
          <a:endParaRPr lang="en-GB"/>
        </a:p>
      </dgm:t>
    </dgm:pt>
    <dgm:pt modelId="{B41969BA-3B96-4C33-B3D7-0D98B92224B2}" type="sibTrans" cxnId="{A801F48F-1D9E-41C2-9CE9-E2094458C3DA}">
      <dgm:prSet/>
      <dgm:spPr/>
      <dgm:t>
        <a:bodyPr/>
        <a:lstStyle/>
        <a:p>
          <a:endParaRPr lang="en-GB"/>
        </a:p>
      </dgm:t>
    </dgm:pt>
    <dgm:pt modelId="{7DEC05EA-D265-4E89-B055-68EC02CAB846}">
      <dgm:prSet phldrT="[Text]"/>
      <dgm:spPr/>
      <dgm:t>
        <a:bodyPr/>
        <a:lstStyle/>
        <a:p>
          <a:r>
            <a:rPr lang="en-GB" dirty="0" smtClean="0"/>
            <a:t>Provide tools and approaches that make it easier to be inclusive</a:t>
          </a:r>
          <a:endParaRPr lang="en-GB" dirty="0"/>
        </a:p>
      </dgm:t>
    </dgm:pt>
    <dgm:pt modelId="{B4E430C6-794D-4FB8-93A1-71386514E85C}" type="parTrans" cxnId="{0740C333-DD9C-4D50-83C0-684A6AA2BD9A}">
      <dgm:prSet/>
      <dgm:spPr/>
      <dgm:t>
        <a:bodyPr/>
        <a:lstStyle/>
        <a:p>
          <a:endParaRPr lang="en-GB"/>
        </a:p>
      </dgm:t>
    </dgm:pt>
    <dgm:pt modelId="{D56F3B29-D5A1-452D-A915-835A1825CEA4}" type="sibTrans" cxnId="{0740C333-DD9C-4D50-83C0-684A6AA2BD9A}">
      <dgm:prSet/>
      <dgm:spPr/>
      <dgm:t>
        <a:bodyPr/>
        <a:lstStyle/>
        <a:p>
          <a:endParaRPr lang="en-GB"/>
        </a:p>
      </dgm:t>
    </dgm:pt>
    <dgm:pt modelId="{690B9B96-BBD0-4243-8413-9FBB12886562}" type="pres">
      <dgm:prSet presAssocID="{6671582C-EAFB-4328-ABC5-3962998D6A4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B9FB386B-EB86-4554-85C4-E4030BCB3600}" type="pres">
      <dgm:prSet presAssocID="{BB2ABCED-8DC0-4CD2-8EFC-3203C539EBC6}" presName="composite" presStyleCnt="0"/>
      <dgm:spPr/>
    </dgm:pt>
    <dgm:pt modelId="{0E7299E0-4864-4FFF-A908-A2E05997CDC4}" type="pres">
      <dgm:prSet presAssocID="{BB2ABCED-8DC0-4CD2-8EFC-3203C539EBC6}" presName="LShape" presStyleLbl="alignNode1" presStyleIdx="0" presStyleCnt="3"/>
      <dgm:spPr/>
    </dgm:pt>
    <dgm:pt modelId="{EFF8F884-9F66-4AB5-8C13-F3034023FF5C}" type="pres">
      <dgm:prSet presAssocID="{BB2ABCED-8DC0-4CD2-8EFC-3203C539EBC6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E736E1-F83A-4384-BAA3-24E55D0DF897}" type="pres">
      <dgm:prSet presAssocID="{BB2ABCED-8DC0-4CD2-8EFC-3203C539EBC6}" presName="Triangle" presStyleLbl="alignNode1" presStyleIdx="1" presStyleCnt="3"/>
      <dgm:spPr/>
    </dgm:pt>
    <dgm:pt modelId="{8ACCEEC7-07BE-4AB0-8F22-EF79845C1734}" type="pres">
      <dgm:prSet presAssocID="{B41969BA-3B96-4C33-B3D7-0D98B92224B2}" presName="sibTrans" presStyleCnt="0"/>
      <dgm:spPr/>
    </dgm:pt>
    <dgm:pt modelId="{F11A9B23-7B09-4DAE-BF50-E7A3AE614A7C}" type="pres">
      <dgm:prSet presAssocID="{B41969BA-3B96-4C33-B3D7-0D98B92224B2}" presName="space" presStyleCnt="0"/>
      <dgm:spPr/>
    </dgm:pt>
    <dgm:pt modelId="{636D783E-C977-48F6-A951-C17929F94A21}" type="pres">
      <dgm:prSet presAssocID="{7DEC05EA-D265-4E89-B055-68EC02CAB846}" presName="composite" presStyleCnt="0"/>
      <dgm:spPr/>
    </dgm:pt>
    <dgm:pt modelId="{4F1F4993-5EC0-449E-8CBA-455CFA8C7ADE}" type="pres">
      <dgm:prSet presAssocID="{7DEC05EA-D265-4E89-B055-68EC02CAB846}" presName="LShape" presStyleLbl="alignNode1" presStyleIdx="2" presStyleCnt="3"/>
      <dgm:spPr/>
    </dgm:pt>
    <dgm:pt modelId="{15542748-BE77-4C07-A0E1-52A6A9892091}" type="pres">
      <dgm:prSet presAssocID="{7DEC05EA-D265-4E89-B055-68EC02CAB846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E0F685F-173F-4134-AF04-DE9F197FD19D}" type="presOf" srcId="{7DEC05EA-D265-4E89-B055-68EC02CAB846}" destId="{15542748-BE77-4C07-A0E1-52A6A9892091}" srcOrd="0" destOrd="0" presId="urn:microsoft.com/office/officeart/2009/3/layout/StepUpProcess"/>
    <dgm:cxn modelId="{0740C333-DD9C-4D50-83C0-684A6AA2BD9A}" srcId="{6671582C-EAFB-4328-ABC5-3962998D6A48}" destId="{7DEC05EA-D265-4E89-B055-68EC02CAB846}" srcOrd="1" destOrd="0" parTransId="{B4E430C6-794D-4FB8-93A1-71386514E85C}" sibTransId="{D56F3B29-D5A1-452D-A915-835A1825CEA4}"/>
    <dgm:cxn modelId="{A908A4EC-C653-462F-8CB8-F1939D329648}" type="presOf" srcId="{6671582C-EAFB-4328-ABC5-3962998D6A48}" destId="{690B9B96-BBD0-4243-8413-9FBB12886562}" srcOrd="0" destOrd="0" presId="urn:microsoft.com/office/officeart/2009/3/layout/StepUpProcess"/>
    <dgm:cxn modelId="{A801F48F-1D9E-41C2-9CE9-E2094458C3DA}" srcId="{6671582C-EAFB-4328-ABC5-3962998D6A48}" destId="{BB2ABCED-8DC0-4CD2-8EFC-3203C539EBC6}" srcOrd="0" destOrd="0" parTransId="{4DD43F78-A575-4747-A92C-510354B46F28}" sibTransId="{B41969BA-3B96-4C33-B3D7-0D98B92224B2}"/>
    <dgm:cxn modelId="{CF1E6B68-EB95-4605-8533-E1CB854CEBF3}" type="presOf" srcId="{BB2ABCED-8DC0-4CD2-8EFC-3203C539EBC6}" destId="{EFF8F884-9F66-4AB5-8C13-F3034023FF5C}" srcOrd="0" destOrd="0" presId="urn:microsoft.com/office/officeart/2009/3/layout/StepUpProcess"/>
    <dgm:cxn modelId="{406DF6F9-09C4-425A-98A7-F45D02D5DBB2}" type="presParOf" srcId="{690B9B96-BBD0-4243-8413-9FBB12886562}" destId="{B9FB386B-EB86-4554-85C4-E4030BCB3600}" srcOrd="0" destOrd="0" presId="urn:microsoft.com/office/officeart/2009/3/layout/StepUpProcess"/>
    <dgm:cxn modelId="{3AF028AC-1EB6-42DF-BB00-00610B15C556}" type="presParOf" srcId="{B9FB386B-EB86-4554-85C4-E4030BCB3600}" destId="{0E7299E0-4864-4FFF-A908-A2E05997CDC4}" srcOrd="0" destOrd="0" presId="urn:microsoft.com/office/officeart/2009/3/layout/StepUpProcess"/>
    <dgm:cxn modelId="{F99EE579-D6EF-4D1B-8313-C2ABF6FE2977}" type="presParOf" srcId="{B9FB386B-EB86-4554-85C4-E4030BCB3600}" destId="{EFF8F884-9F66-4AB5-8C13-F3034023FF5C}" srcOrd="1" destOrd="0" presId="urn:microsoft.com/office/officeart/2009/3/layout/StepUpProcess"/>
    <dgm:cxn modelId="{02FC9E1E-F88F-46C9-B7EB-CB6FA85CA826}" type="presParOf" srcId="{B9FB386B-EB86-4554-85C4-E4030BCB3600}" destId="{7CE736E1-F83A-4384-BAA3-24E55D0DF897}" srcOrd="2" destOrd="0" presId="urn:microsoft.com/office/officeart/2009/3/layout/StepUpProcess"/>
    <dgm:cxn modelId="{FAA199DB-6642-48CC-BB67-3E4C1493843D}" type="presParOf" srcId="{690B9B96-BBD0-4243-8413-9FBB12886562}" destId="{8ACCEEC7-07BE-4AB0-8F22-EF79845C1734}" srcOrd="1" destOrd="0" presId="urn:microsoft.com/office/officeart/2009/3/layout/StepUpProcess"/>
    <dgm:cxn modelId="{05A50FC4-3143-4D87-8F2B-28A12759BE11}" type="presParOf" srcId="{8ACCEEC7-07BE-4AB0-8F22-EF79845C1734}" destId="{F11A9B23-7B09-4DAE-BF50-E7A3AE614A7C}" srcOrd="0" destOrd="0" presId="urn:microsoft.com/office/officeart/2009/3/layout/StepUpProcess"/>
    <dgm:cxn modelId="{3B8D5AAA-2DDB-4946-BB13-3E7090051FE9}" type="presParOf" srcId="{690B9B96-BBD0-4243-8413-9FBB12886562}" destId="{636D783E-C977-48F6-A951-C17929F94A21}" srcOrd="2" destOrd="0" presId="urn:microsoft.com/office/officeart/2009/3/layout/StepUpProcess"/>
    <dgm:cxn modelId="{44C5D50C-2AAD-46F8-ACE0-28D2513CC44B}" type="presParOf" srcId="{636D783E-C977-48F6-A951-C17929F94A21}" destId="{4F1F4993-5EC0-449E-8CBA-455CFA8C7ADE}" srcOrd="0" destOrd="0" presId="urn:microsoft.com/office/officeart/2009/3/layout/StepUpProcess"/>
    <dgm:cxn modelId="{D1DFA010-EEF8-4D60-856A-EC54A52EB385}" type="presParOf" srcId="{636D783E-C977-48F6-A951-C17929F94A21}" destId="{15542748-BE77-4C07-A0E1-52A6A989209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AE8742-FD4D-44F1-9F9F-A2DA28A5C0CC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11301725-A544-4C2A-B212-AFB5360B1E98}">
      <dgm:prSet phldrT="[Text]"/>
      <dgm:spPr/>
      <dgm:t>
        <a:bodyPr/>
        <a:lstStyle/>
        <a:p>
          <a:r>
            <a:rPr lang="en-GB" dirty="0" smtClean="0"/>
            <a:t>Provide the information and tools they need</a:t>
          </a:r>
          <a:endParaRPr lang="en-GB" dirty="0"/>
        </a:p>
      </dgm:t>
    </dgm:pt>
    <dgm:pt modelId="{1EC2DA72-8D6D-4658-9EE0-19A98527F41E}" type="parTrans" cxnId="{F94255D0-EAA8-4B56-9AAB-E331F5FAEE61}">
      <dgm:prSet/>
      <dgm:spPr/>
      <dgm:t>
        <a:bodyPr/>
        <a:lstStyle/>
        <a:p>
          <a:endParaRPr lang="en-GB"/>
        </a:p>
      </dgm:t>
    </dgm:pt>
    <dgm:pt modelId="{7A47835E-360F-4BAC-B7E2-EAE2D414D833}" type="sibTrans" cxnId="{F94255D0-EAA8-4B56-9AAB-E331F5FAEE61}">
      <dgm:prSet/>
      <dgm:spPr/>
      <dgm:t>
        <a:bodyPr/>
        <a:lstStyle/>
        <a:p>
          <a:endParaRPr lang="en-GB"/>
        </a:p>
      </dgm:t>
    </dgm:pt>
    <dgm:pt modelId="{00CE5E6F-10DA-4F54-980A-417F2C055BA5}">
      <dgm:prSet phldrT="[Text]"/>
      <dgm:spPr/>
      <dgm:t>
        <a:bodyPr/>
        <a:lstStyle/>
        <a:p>
          <a:r>
            <a:rPr lang="en-GB" dirty="0" smtClean="0"/>
            <a:t>Enable them to engage in the discussion</a:t>
          </a:r>
          <a:endParaRPr lang="en-GB" dirty="0"/>
        </a:p>
      </dgm:t>
    </dgm:pt>
    <dgm:pt modelId="{3836C35C-AAE6-4A70-A996-29778575121B}" type="parTrans" cxnId="{EF2AB649-BFA7-46C0-8822-615C4172BF29}">
      <dgm:prSet/>
      <dgm:spPr/>
      <dgm:t>
        <a:bodyPr/>
        <a:lstStyle/>
        <a:p>
          <a:endParaRPr lang="en-GB"/>
        </a:p>
      </dgm:t>
    </dgm:pt>
    <dgm:pt modelId="{DFF31E8B-6304-4D3D-87BE-C421EF53E800}" type="sibTrans" cxnId="{EF2AB649-BFA7-46C0-8822-615C4172BF29}">
      <dgm:prSet/>
      <dgm:spPr/>
      <dgm:t>
        <a:bodyPr/>
        <a:lstStyle/>
        <a:p>
          <a:endParaRPr lang="en-GB"/>
        </a:p>
      </dgm:t>
    </dgm:pt>
    <dgm:pt modelId="{2C886227-73A5-4F85-81F2-92CDD001DDF7}" type="pres">
      <dgm:prSet presAssocID="{EFAE8742-FD4D-44F1-9F9F-A2DA28A5C0CC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69A82220-AB77-44E2-A802-483AD768ADCF}" type="pres">
      <dgm:prSet presAssocID="{11301725-A544-4C2A-B212-AFB5360B1E98}" presName="composite" presStyleCnt="0"/>
      <dgm:spPr/>
    </dgm:pt>
    <dgm:pt modelId="{0114D988-68C9-4F4A-8FF7-B7A7EA7F82FF}" type="pres">
      <dgm:prSet presAssocID="{11301725-A544-4C2A-B212-AFB5360B1E98}" presName="BackAccent" presStyleLbl="bgShp" presStyleIdx="0" presStyleCnt="2" custLinFactX="73762" custLinFactY="139688" custLinFactNeighborX="100000" custLinFactNeighborY="200000"/>
      <dgm:spPr/>
      <dgm:t>
        <a:bodyPr/>
        <a:lstStyle/>
        <a:p>
          <a:endParaRPr lang="en-GB"/>
        </a:p>
      </dgm:t>
    </dgm:pt>
    <dgm:pt modelId="{9F79AA8E-5DA5-4B17-A3B6-4827D33B7668}" type="pres">
      <dgm:prSet presAssocID="{11301725-A544-4C2A-B212-AFB5360B1E98}" presName="Accent" presStyleLbl="alignNode1" presStyleIdx="0" presStyleCnt="2" custLinFactX="100000" custLinFactY="200000" custLinFactNeighborX="119828" custLinFactNeighborY="227235"/>
      <dgm:spPr/>
      <dgm:t>
        <a:bodyPr/>
        <a:lstStyle/>
        <a:p>
          <a:endParaRPr lang="en-GB"/>
        </a:p>
      </dgm:t>
    </dgm:pt>
    <dgm:pt modelId="{EBABF150-5FC1-47FF-AA7D-563DB8E77C24}" type="pres">
      <dgm:prSet presAssocID="{11301725-A544-4C2A-B212-AFB5360B1E98}" presName="Child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CFF740-C8DA-432E-9FDD-7F928F490C75}" type="pres">
      <dgm:prSet presAssocID="{11301725-A544-4C2A-B212-AFB5360B1E98}" presName="Parent" presStyleLbl="revTx" presStyleIdx="0" presStyleCnt="2" custScaleX="141772" custLinFactY="200000" custLinFactNeighborX="-3948" custLinFactNeighborY="2423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471586-2254-4B7E-A34A-CC12CD57481F}" type="pres">
      <dgm:prSet presAssocID="{7A47835E-360F-4BAC-B7E2-EAE2D414D833}" presName="sibTrans" presStyleCnt="0"/>
      <dgm:spPr/>
    </dgm:pt>
    <dgm:pt modelId="{FE1F4EE8-BE62-4C33-A61A-32C898AD1527}" type="pres">
      <dgm:prSet presAssocID="{00CE5E6F-10DA-4F54-980A-417F2C055BA5}" presName="composite" presStyleCnt="0"/>
      <dgm:spPr/>
    </dgm:pt>
    <dgm:pt modelId="{9DE4CBB8-A9ED-4692-AB6D-E13B9C23F3FD}" type="pres">
      <dgm:prSet presAssocID="{00CE5E6F-10DA-4F54-980A-417F2C055BA5}" presName="BackAccent" presStyleLbl="bgShp" presStyleIdx="1" presStyleCnt="2" custLinFactX="32658" custLinFactY="26396" custLinFactNeighborX="100000" custLinFactNeighborY="100000"/>
      <dgm:spPr/>
      <dgm:t>
        <a:bodyPr/>
        <a:lstStyle/>
        <a:p>
          <a:endParaRPr lang="en-GB"/>
        </a:p>
      </dgm:t>
    </dgm:pt>
    <dgm:pt modelId="{8982531E-46D6-47F5-9566-4BEE52D6AFF1}" type="pres">
      <dgm:prSet presAssocID="{00CE5E6F-10DA-4F54-980A-417F2C055BA5}" presName="Accent" presStyleLbl="alignNode1" presStyleIdx="1" presStyleCnt="2" custLinFactX="65825" custLinFactY="57995" custLinFactNeighborX="100000" custLinFactNeighborY="100000"/>
      <dgm:spPr/>
      <dgm:t>
        <a:bodyPr/>
        <a:lstStyle/>
        <a:p>
          <a:endParaRPr lang="en-GB"/>
        </a:p>
      </dgm:t>
    </dgm:pt>
    <dgm:pt modelId="{E2BF3B68-5A73-46FE-B4D8-352D23B618E5}" type="pres">
      <dgm:prSet presAssocID="{00CE5E6F-10DA-4F54-980A-417F2C055BA5}" presName="Child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EAECE4-27C6-4001-9D3E-84A0AA946EB3}" type="pres">
      <dgm:prSet presAssocID="{00CE5E6F-10DA-4F54-980A-417F2C055BA5}" presName="Parent" presStyleLbl="revTx" presStyleIdx="1" presStyleCnt="2" custScaleX="145841" custLinFactY="100000" custLinFactNeighborX="-34500" custLinFactNeighborY="15279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94255D0-EAA8-4B56-9AAB-E331F5FAEE61}" srcId="{EFAE8742-FD4D-44F1-9F9F-A2DA28A5C0CC}" destId="{11301725-A544-4C2A-B212-AFB5360B1E98}" srcOrd="0" destOrd="0" parTransId="{1EC2DA72-8D6D-4658-9EE0-19A98527F41E}" sibTransId="{7A47835E-360F-4BAC-B7E2-EAE2D414D833}"/>
    <dgm:cxn modelId="{EF2AB649-BFA7-46C0-8822-615C4172BF29}" srcId="{EFAE8742-FD4D-44F1-9F9F-A2DA28A5C0CC}" destId="{00CE5E6F-10DA-4F54-980A-417F2C055BA5}" srcOrd="1" destOrd="0" parTransId="{3836C35C-AAE6-4A70-A996-29778575121B}" sibTransId="{DFF31E8B-6304-4D3D-87BE-C421EF53E800}"/>
    <dgm:cxn modelId="{A3081B14-7B61-433C-8207-965C362289C9}" type="presOf" srcId="{EFAE8742-FD4D-44F1-9F9F-A2DA28A5C0CC}" destId="{2C886227-73A5-4F85-81F2-92CDD001DDF7}" srcOrd="0" destOrd="0" presId="urn:microsoft.com/office/officeart/2008/layout/IncreasingCircleProcess"/>
    <dgm:cxn modelId="{A0F54B76-5AF3-4278-832C-D008BF64B2F9}" type="presOf" srcId="{11301725-A544-4C2A-B212-AFB5360B1E98}" destId="{82CFF740-C8DA-432E-9FDD-7F928F490C75}" srcOrd="0" destOrd="0" presId="urn:microsoft.com/office/officeart/2008/layout/IncreasingCircleProcess"/>
    <dgm:cxn modelId="{AFB65108-3309-480E-95F3-50B04404B30E}" type="presOf" srcId="{00CE5E6F-10DA-4F54-980A-417F2C055BA5}" destId="{10EAECE4-27C6-4001-9D3E-84A0AA946EB3}" srcOrd="0" destOrd="0" presId="urn:microsoft.com/office/officeart/2008/layout/IncreasingCircleProcess"/>
    <dgm:cxn modelId="{017ABF0E-5879-4A5B-A11F-7DB8ACFBDA60}" type="presParOf" srcId="{2C886227-73A5-4F85-81F2-92CDD001DDF7}" destId="{69A82220-AB77-44E2-A802-483AD768ADCF}" srcOrd="0" destOrd="0" presId="urn:microsoft.com/office/officeart/2008/layout/IncreasingCircleProcess"/>
    <dgm:cxn modelId="{1DE71B97-DDB2-49A7-9F11-83AB25D1837A}" type="presParOf" srcId="{69A82220-AB77-44E2-A802-483AD768ADCF}" destId="{0114D988-68C9-4F4A-8FF7-B7A7EA7F82FF}" srcOrd="0" destOrd="0" presId="urn:microsoft.com/office/officeart/2008/layout/IncreasingCircleProcess"/>
    <dgm:cxn modelId="{87C84EEA-050B-47A1-9FBB-8C0F49F8A35C}" type="presParOf" srcId="{69A82220-AB77-44E2-A802-483AD768ADCF}" destId="{9F79AA8E-5DA5-4B17-A3B6-4827D33B7668}" srcOrd="1" destOrd="0" presId="urn:microsoft.com/office/officeart/2008/layout/IncreasingCircleProcess"/>
    <dgm:cxn modelId="{16AB3D65-A71A-4923-9C9D-0BAF47AE232E}" type="presParOf" srcId="{69A82220-AB77-44E2-A802-483AD768ADCF}" destId="{EBABF150-5FC1-47FF-AA7D-563DB8E77C24}" srcOrd="2" destOrd="0" presId="urn:microsoft.com/office/officeart/2008/layout/IncreasingCircleProcess"/>
    <dgm:cxn modelId="{79E0C10B-3038-4114-BFAA-9D6C90402F21}" type="presParOf" srcId="{69A82220-AB77-44E2-A802-483AD768ADCF}" destId="{82CFF740-C8DA-432E-9FDD-7F928F490C75}" srcOrd="3" destOrd="0" presId="urn:microsoft.com/office/officeart/2008/layout/IncreasingCircleProcess"/>
    <dgm:cxn modelId="{D8E116D4-C2FD-49EF-B2EF-AB3BEC92F1C6}" type="presParOf" srcId="{2C886227-73A5-4F85-81F2-92CDD001DDF7}" destId="{41471586-2254-4B7E-A34A-CC12CD57481F}" srcOrd="1" destOrd="0" presId="urn:microsoft.com/office/officeart/2008/layout/IncreasingCircleProcess"/>
    <dgm:cxn modelId="{5C6D5B15-B626-4BBE-B7D8-C7B311F455CF}" type="presParOf" srcId="{2C886227-73A5-4F85-81F2-92CDD001DDF7}" destId="{FE1F4EE8-BE62-4C33-A61A-32C898AD1527}" srcOrd="2" destOrd="0" presId="urn:microsoft.com/office/officeart/2008/layout/IncreasingCircleProcess"/>
    <dgm:cxn modelId="{23B05D75-9865-42AF-85FD-AC21A12A8EB1}" type="presParOf" srcId="{FE1F4EE8-BE62-4C33-A61A-32C898AD1527}" destId="{9DE4CBB8-A9ED-4692-AB6D-E13B9C23F3FD}" srcOrd="0" destOrd="0" presId="urn:microsoft.com/office/officeart/2008/layout/IncreasingCircleProcess"/>
    <dgm:cxn modelId="{9F706D8D-645A-4951-9B53-B8A6591948E4}" type="presParOf" srcId="{FE1F4EE8-BE62-4C33-A61A-32C898AD1527}" destId="{8982531E-46D6-47F5-9566-4BEE52D6AFF1}" srcOrd="1" destOrd="0" presId="urn:microsoft.com/office/officeart/2008/layout/IncreasingCircleProcess"/>
    <dgm:cxn modelId="{CAA8E932-D101-43C1-9DDD-3A8E260D6629}" type="presParOf" srcId="{FE1F4EE8-BE62-4C33-A61A-32C898AD1527}" destId="{E2BF3B68-5A73-46FE-B4D8-352D23B618E5}" srcOrd="2" destOrd="0" presId="urn:microsoft.com/office/officeart/2008/layout/IncreasingCircleProcess"/>
    <dgm:cxn modelId="{6DCDEC06-7730-4AFF-AE6E-C9BD3F6F46F9}" type="presParOf" srcId="{FE1F4EE8-BE62-4C33-A61A-32C898AD1527}" destId="{10EAECE4-27C6-4001-9D3E-84A0AA946EB3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EA0D7E-CA2C-47FC-A1B1-5E042AEA79F6}" type="doc">
      <dgm:prSet loTypeId="urn:microsoft.com/office/officeart/2005/8/layout/matrix3" loCatId="matrix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GB"/>
        </a:p>
      </dgm:t>
    </dgm:pt>
    <dgm:pt modelId="{24073520-1932-49E8-8064-10E15D24124F}">
      <dgm:prSet phldrT="[Text]"/>
      <dgm:spPr/>
      <dgm:t>
        <a:bodyPr/>
        <a:lstStyle/>
        <a:p>
          <a:r>
            <a:rPr lang="en-GB" dirty="0" smtClean="0"/>
            <a:t>Showcase best practices for guidance</a:t>
          </a:r>
          <a:endParaRPr lang="en-GB" dirty="0"/>
        </a:p>
      </dgm:t>
    </dgm:pt>
    <dgm:pt modelId="{3E7B8147-763F-4C53-A0F7-FB0FB5B6B8F4}" type="parTrans" cxnId="{08A921D0-95C3-4CE7-83A3-9351CBCEB001}">
      <dgm:prSet/>
      <dgm:spPr/>
      <dgm:t>
        <a:bodyPr/>
        <a:lstStyle/>
        <a:p>
          <a:endParaRPr lang="en-GB"/>
        </a:p>
      </dgm:t>
    </dgm:pt>
    <dgm:pt modelId="{8526BB9F-BA0D-44BF-8E56-67798283840C}" type="sibTrans" cxnId="{08A921D0-95C3-4CE7-83A3-9351CBCEB001}">
      <dgm:prSet/>
      <dgm:spPr/>
      <dgm:t>
        <a:bodyPr/>
        <a:lstStyle/>
        <a:p>
          <a:endParaRPr lang="en-GB"/>
        </a:p>
      </dgm:t>
    </dgm:pt>
    <dgm:pt modelId="{602A9D3F-3474-4947-A425-6F37824ED950}">
      <dgm:prSet phldrT="[Text]"/>
      <dgm:spPr/>
      <dgm:t>
        <a:bodyPr/>
        <a:lstStyle/>
        <a:p>
          <a:r>
            <a:rPr lang="en-GB" dirty="0" smtClean="0"/>
            <a:t>Identify useful tools for different stages of the process</a:t>
          </a:r>
          <a:endParaRPr lang="en-GB" dirty="0"/>
        </a:p>
      </dgm:t>
    </dgm:pt>
    <dgm:pt modelId="{9F04FC17-3474-412D-9AC9-4B85547451E2}" type="parTrans" cxnId="{23834D5D-94C7-4DD5-A096-6C52832C7A61}">
      <dgm:prSet/>
      <dgm:spPr/>
      <dgm:t>
        <a:bodyPr/>
        <a:lstStyle/>
        <a:p>
          <a:endParaRPr lang="en-GB"/>
        </a:p>
      </dgm:t>
    </dgm:pt>
    <dgm:pt modelId="{3A957DE6-2462-4B00-9A80-DC2D85F8DFAD}" type="sibTrans" cxnId="{23834D5D-94C7-4DD5-A096-6C52832C7A61}">
      <dgm:prSet/>
      <dgm:spPr/>
      <dgm:t>
        <a:bodyPr/>
        <a:lstStyle/>
        <a:p>
          <a:endParaRPr lang="en-GB"/>
        </a:p>
      </dgm:t>
    </dgm:pt>
    <dgm:pt modelId="{C83C1A84-AA69-4DA4-9271-311CB01A12EF}">
      <dgm:prSet phldrT="[Text]"/>
      <dgm:spPr/>
      <dgm:t>
        <a:bodyPr/>
        <a:lstStyle/>
        <a:p>
          <a:r>
            <a:rPr lang="en-GB" dirty="0" smtClean="0"/>
            <a:t>Offer training to build capacity</a:t>
          </a:r>
          <a:endParaRPr lang="en-GB" dirty="0"/>
        </a:p>
      </dgm:t>
    </dgm:pt>
    <dgm:pt modelId="{2B0DFFE8-4E1E-49D3-BCB4-646C11724163}" type="parTrans" cxnId="{0CB0843E-1C56-4B36-A6DF-DBD6535E9747}">
      <dgm:prSet/>
      <dgm:spPr/>
      <dgm:t>
        <a:bodyPr/>
        <a:lstStyle/>
        <a:p>
          <a:endParaRPr lang="en-GB"/>
        </a:p>
      </dgm:t>
    </dgm:pt>
    <dgm:pt modelId="{00ACEAF0-4C52-49EB-BCFB-357E12F44BBB}" type="sibTrans" cxnId="{0CB0843E-1C56-4B36-A6DF-DBD6535E9747}">
      <dgm:prSet/>
      <dgm:spPr/>
      <dgm:t>
        <a:bodyPr/>
        <a:lstStyle/>
        <a:p>
          <a:endParaRPr lang="en-GB"/>
        </a:p>
      </dgm:t>
    </dgm:pt>
    <dgm:pt modelId="{0C55FBC9-71EA-44E1-B8BD-064334F7CAB2}">
      <dgm:prSet phldrT="[Text]"/>
      <dgm:spPr/>
      <dgm:t>
        <a:bodyPr/>
        <a:lstStyle/>
        <a:p>
          <a:r>
            <a:rPr lang="en-GB" dirty="0" smtClean="0"/>
            <a:t>Enable connections to experts/ youth</a:t>
          </a:r>
          <a:endParaRPr lang="en-GB" dirty="0"/>
        </a:p>
      </dgm:t>
    </dgm:pt>
    <dgm:pt modelId="{0A1D111D-F607-4FCA-AF9D-F32762E0D1D3}" type="parTrans" cxnId="{C0AD72A6-2F35-4F03-98FE-2B068056F7C8}">
      <dgm:prSet/>
      <dgm:spPr/>
      <dgm:t>
        <a:bodyPr/>
        <a:lstStyle/>
        <a:p>
          <a:endParaRPr lang="en-GB"/>
        </a:p>
      </dgm:t>
    </dgm:pt>
    <dgm:pt modelId="{D3EB30B3-AE46-46FD-B6DE-71E1A78CDFE1}" type="sibTrans" cxnId="{C0AD72A6-2F35-4F03-98FE-2B068056F7C8}">
      <dgm:prSet/>
      <dgm:spPr/>
      <dgm:t>
        <a:bodyPr/>
        <a:lstStyle/>
        <a:p>
          <a:endParaRPr lang="en-GB"/>
        </a:p>
      </dgm:t>
    </dgm:pt>
    <dgm:pt modelId="{39E9BDE9-0403-4CD9-9A62-C568C7063826}" type="pres">
      <dgm:prSet presAssocID="{1EEA0D7E-CA2C-47FC-A1B1-5E042AEA79F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1D9810C-BA79-4D00-8586-CF797441FC3C}" type="pres">
      <dgm:prSet presAssocID="{1EEA0D7E-CA2C-47FC-A1B1-5E042AEA79F6}" presName="diamond" presStyleLbl="bgShp" presStyleIdx="0" presStyleCnt="1"/>
      <dgm:spPr/>
    </dgm:pt>
    <dgm:pt modelId="{C07AACC7-5740-4711-B67D-AE6352F4048A}" type="pres">
      <dgm:prSet presAssocID="{1EEA0D7E-CA2C-47FC-A1B1-5E042AEA79F6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73E35A-EADE-49A5-A73D-5E48F522B6D8}" type="pres">
      <dgm:prSet presAssocID="{1EEA0D7E-CA2C-47FC-A1B1-5E042AEA79F6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E45BBB-F8CC-4EEB-BA61-D69F958E9E88}" type="pres">
      <dgm:prSet presAssocID="{1EEA0D7E-CA2C-47FC-A1B1-5E042AEA79F6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D484D4-E929-43D0-B555-106979AC8F8E}" type="pres">
      <dgm:prSet presAssocID="{1EEA0D7E-CA2C-47FC-A1B1-5E042AEA79F6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8661AA0-C1D1-4B95-BB34-95BF7802FFCC}" type="presOf" srcId="{1EEA0D7E-CA2C-47FC-A1B1-5E042AEA79F6}" destId="{39E9BDE9-0403-4CD9-9A62-C568C7063826}" srcOrd="0" destOrd="0" presId="urn:microsoft.com/office/officeart/2005/8/layout/matrix3"/>
    <dgm:cxn modelId="{23834D5D-94C7-4DD5-A096-6C52832C7A61}" srcId="{1EEA0D7E-CA2C-47FC-A1B1-5E042AEA79F6}" destId="{602A9D3F-3474-4947-A425-6F37824ED950}" srcOrd="1" destOrd="0" parTransId="{9F04FC17-3474-412D-9AC9-4B85547451E2}" sibTransId="{3A957DE6-2462-4B00-9A80-DC2D85F8DFAD}"/>
    <dgm:cxn modelId="{6C000327-5168-478F-BE3C-D05628276D29}" type="presOf" srcId="{602A9D3F-3474-4947-A425-6F37824ED950}" destId="{5873E35A-EADE-49A5-A73D-5E48F522B6D8}" srcOrd="0" destOrd="0" presId="urn:microsoft.com/office/officeart/2005/8/layout/matrix3"/>
    <dgm:cxn modelId="{0CB0843E-1C56-4B36-A6DF-DBD6535E9747}" srcId="{1EEA0D7E-CA2C-47FC-A1B1-5E042AEA79F6}" destId="{C83C1A84-AA69-4DA4-9271-311CB01A12EF}" srcOrd="2" destOrd="0" parTransId="{2B0DFFE8-4E1E-49D3-BCB4-646C11724163}" sibTransId="{00ACEAF0-4C52-49EB-BCFB-357E12F44BBB}"/>
    <dgm:cxn modelId="{E70D8F0F-B744-4007-BCD9-EB3F2F954FE4}" type="presOf" srcId="{24073520-1932-49E8-8064-10E15D24124F}" destId="{C07AACC7-5740-4711-B67D-AE6352F4048A}" srcOrd="0" destOrd="0" presId="urn:microsoft.com/office/officeart/2005/8/layout/matrix3"/>
    <dgm:cxn modelId="{64A6ED09-F0F9-492D-9412-037D6D44D58B}" type="presOf" srcId="{0C55FBC9-71EA-44E1-B8BD-064334F7CAB2}" destId="{EED484D4-E929-43D0-B555-106979AC8F8E}" srcOrd="0" destOrd="0" presId="urn:microsoft.com/office/officeart/2005/8/layout/matrix3"/>
    <dgm:cxn modelId="{D54A10A5-19EE-42F4-B8AA-9BA110E9B408}" type="presOf" srcId="{C83C1A84-AA69-4DA4-9271-311CB01A12EF}" destId="{73E45BBB-F8CC-4EEB-BA61-D69F958E9E88}" srcOrd="0" destOrd="0" presId="urn:microsoft.com/office/officeart/2005/8/layout/matrix3"/>
    <dgm:cxn modelId="{C0AD72A6-2F35-4F03-98FE-2B068056F7C8}" srcId="{1EEA0D7E-CA2C-47FC-A1B1-5E042AEA79F6}" destId="{0C55FBC9-71EA-44E1-B8BD-064334F7CAB2}" srcOrd="3" destOrd="0" parTransId="{0A1D111D-F607-4FCA-AF9D-F32762E0D1D3}" sibTransId="{D3EB30B3-AE46-46FD-B6DE-71E1A78CDFE1}"/>
    <dgm:cxn modelId="{08A921D0-95C3-4CE7-83A3-9351CBCEB001}" srcId="{1EEA0D7E-CA2C-47FC-A1B1-5E042AEA79F6}" destId="{24073520-1932-49E8-8064-10E15D24124F}" srcOrd="0" destOrd="0" parTransId="{3E7B8147-763F-4C53-A0F7-FB0FB5B6B8F4}" sibTransId="{8526BB9F-BA0D-44BF-8E56-67798283840C}"/>
    <dgm:cxn modelId="{69FDB34B-DC4B-43C8-8BDB-676569BF64F1}" type="presParOf" srcId="{39E9BDE9-0403-4CD9-9A62-C568C7063826}" destId="{A1D9810C-BA79-4D00-8586-CF797441FC3C}" srcOrd="0" destOrd="0" presId="urn:microsoft.com/office/officeart/2005/8/layout/matrix3"/>
    <dgm:cxn modelId="{D26C1449-C747-477D-AA03-549034BB1265}" type="presParOf" srcId="{39E9BDE9-0403-4CD9-9A62-C568C7063826}" destId="{C07AACC7-5740-4711-B67D-AE6352F4048A}" srcOrd="1" destOrd="0" presId="urn:microsoft.com/office/officeart/2005/8/layout/matrix3"/>
    <dgm:cxn modelId="{A3CE3951-7E3F-4D86-A214-DF0DC5F1F873}" type="presParOf" srcId="{39E9BDE9-0403-4CD9-9A62-C568C7063826}" destId="{5873E35A-EADE-49A5-A73D-5E48F522B6D8}" srcOrd="2" destOrd="0" presId="urn:microsoft.com/office/officeart/2005/8/layout/matrix3"/>
    <dgm:cxn modelId="{159B852D-0009-448A-B115-0987B4827AEE}" type="presParOf" srcId="{39E9BDE9-0403-4CD9-9A62-C568C7063826}" destId="{73E45BBB-F8CC-4EEB-BA61-D69F958E9E88}" srcOrd="3" destOrd="0" presId="urn:microsoft.com/office/officeart/2005/8/layout/matrix3"/>
    <dgm:cxn modelId="{286CEBEC-1F4D-4A57-A6F6-9BD792380F58}" type="presParOf" srcId="{39E9BDE9-0403-4CD9-9A62-C568C7063826}" destId="{EED484D4-E929-43D0-B555-106979AC8F8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EE237-F75E-476C-940C-2B98783A6CD0}">
      <dsp:nvSpPr>
        <dsp:cNvPr id="0" name=""/>
        <dsp:cNvSpPr/>
      </dsp:nvSpPr>
      <dsp:spPr>
        <a:xfrm>
          <a:off x="2978" y="452056"/>
          <a:ext cx="2604261" cy="260426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3321" tIns="21590" rIns="143321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Initial research on school-to-work transitions</a:t>
          </a:r>
          <a:endParaRPr lang="en-GB" sz="1700" kern="1200" dirty="0"/>
        </a:p>
      </dsp:txBody>
      <dsp:txXfrm>
        <a:off x="384363" y="833441"/>
        <a:ext cx="1841491" cy="1841491"/>
      </dsp:txXfrm>
    </dsp:sp>
    <dsp:sp modelId="{75AFBD8A-28AF-4AF5-9B45-356F4A6D3A8E}">
      <dsp:nvSpPr>
        <dsp:cNvPr id="0" name=""/>
        <dsp:cNvSpPr/>
      </dsp:nvSpPr>
      <dsp:spPr>
        <a:xfrm>
          <a:off x="2086387" y="452056"/>
          <a:ext cx="2604261" cy="2604261"/>
        </a:xfrm>
        <a:prstGeom prst="ellipse">
          <a:avLst/>
        </a:prstGeom>
        <a:solidFill>
          <a:schemeClr val="accent5">
            <a:alpha val="50000"/>
            <a:hueOff val="4085978"/>
            <a:satOff val="2788"/>
            <a:lumOff val="-784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3321" tIns="21590" rIns="143321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18 in-depth interviews with civil servants, policy consultants, and civil society</a:t>
          </a:r>
          <a:endParaRPr lang="en-GB" sz="1700" kern="1200" dirty="0"/>
        </a:p>
      </dsp:txBody>
      <dsp:txXfrm>
        <a:off x="2467772" y="833441"/>
        <a:ext cx="1841491" cy="1841491"/>
      </dsp:txXfrm>
    </dsp:sp>
    <dsp:sp modelId="{1A646360-15E6-4C0A-AE76-8F6BDF688D5E}">
      <dsp:nvSpPr>
        <dsp:cNvPr id="0" name=""/>
        <dsp:cNvSpPr/>
      </dsp:nvSpPr>
      <dsp:spPr>
        <a:xfrm>
          <a:off x="4169797" y="452056"/>
          <a:ext cx="2604261" cy="2604261"/>
        </a:xfrm>
        <a:prstGeom prst="ellipse">
          <a:avLst/>
        </a:prstGeom>
        <a:solidFill>
          <a:schemeClr val="accent5">
            <a:alpha val="50000"/>
            <a:hueOff val="8171956"/>
            <a:satOff val="5577"/>
            <a:lumOff val="-1568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3321" tIns="21590" rIns="143321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Mapping the user experience and synthesising</a:t>
          </a:r>
          <a:endParaRPr lang="en-GB" sz="1700" kern="1200" dirty="0"/>
        </a:p>
      </dsp:txBody>
      <dsp:txXfrm>
        <a:off x="4551182" y="833441"/>
        <a:ext cx="1841491" cy="18414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299E0-4864-4FFF-A908-A2E05997CDC4}">
      <dsp:nvSpPr>
        <dsp:cNvPr id="0" name=""/>
        <dsp:cNvSpPr/>
      </dsp:nvSpPr>
      <dsp:spPr>
        <a:xfrm rot="5400000">
          <a:off x="607273" y="220304"/>
          <a:ext cx="1780371" cy="296249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F8F884-9F66-4AB5-8C13-F3034023FF5C}">
      <dsp:nvSpPr>
        <dsp:cNvPr id="0" name=""/>
        <dsp:cNvSpPr/>
      </dsp:nvSpPr>
      <dsp:spPr>
        <a:xfrm>
          <a:off x="310085" y="1105453"/>
          <a:ext cx="2674560" cy="2344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Address pain points of policymakers in their work</a:t>
          </a:r>
          <a:endParaRPr lang="en-GB" sz="2500" kern="1200" dirty="0"/>
        </a:p>
      </dsp:txBody>
      <dsp:txXfrm>
        <a:off x="310085" y="1105453"/>
        <a:ext cx="2674560" cy="2344408"/>
      </dsp:txXfrm>
    </dsp:sp>
    <dsp:sp modelId="{7CE736E1-F83A-4384-BAA3-24E55D0DF897}">
      <dsp:nvSpPr>
        <dsp:cNvPr id="0" name=""/>
        <dsp:cNvSpPr/>
      </dsp:nvSpPr>
      <dsp:spPr>
        <a:xfrm>
          <a:off x="2480011" y="2202"/>
          <a:ext cx="504633" cy="50463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1F4993-5EC0-449E-8CBA-455CFA8C7ADE}">
      <dsp:nvSpPr>
        <dsp:cNvPr id="0" name=""/>
        <dsp:cNvSpPr/>
      </dsp:nvSpPr>
      <dsp:spPr>
        <a:xfrm rot="5400000">
          <a:off x="3881457" y="-589895"/>
          <a:ext cx="1780371" cy="296249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542748-BE77-4C07-A0E1-52A6A9892091}">
      <dsp:nvSpPr>
        <dsp:cNvPr id="0" name=""/>
        <dsp:cNvSpPr/>
      </dsp:nvSpPr>
      <dsp:spPr>
        <a:xfrm>
          <a:off x="3584269" y="295253"/>
          <a:ext cx="2674560" cy="2344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Provide tools and approaches that make it easier to be inclusive</a:t>
          </a:r>
          <a:endParaRPr lang="en-GB" sz="2500" kern="1200" dirty="0"/>
        </a:p>
      </dsp:txBody>
      <dsp:txXfrm>
        <a:off x="3584269" y="295253"/>
        <a:ext cx="2674560" cy="23444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4D988-68C9-4F4A-8FF7-B7A7EA7F82FF}">
      <dsp:nvSpPr>
        <dsp:cNvPr id="0" name=""/>
        <dsp:cNvSpPr/>
      </dsp:nvSpPr>
      <dsp:spPr>
        <a:xfrm>
          <a:off x="1584173" y="3096343"/>
          <a:ext cx="911525" cy="91152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79AA8E-5DA5-4B17-A3B6-4827D33B7668}">
      <dsp:nvSpPr>
        <dsp:cNvPr id="0" name=""/>
        <dsp:cNvSpPr/>
      </dsp:nvSpPr>
      <dsp:spPr>
        <a:xfrm>
          <a:off x="1694471" y="3206637"/>
          <a:ext cx="729220" cy="729220"/>
        </a:xfrm>
        <a:prstGeom prst="chord">
          <a:avLst>
            <a:gd name="adj1" fmla="val 0"/>
            <a:gd name="adj2" fmla="val 10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CFF740-C8DA-432E-9FDD-7F928F490C75}">
      <dsp:nvSpPr>
        <dsp:cNvPr id="0" name=""/>
        <dsp:cNvSpPr/>
      </dsp:nvSpPr>
      <dsp:spPr>
        <a:xfrm>
          <a:off x="432042" y="4032443"/>
          <a:ext cx="3823019" cy="911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Provide the information and tools they need</a:t>
          </a:r>
          <a:endParaRPr lang="en-GB" sz="2400" kern="1200" dirty="0"/>
        </a:p>
      </dsp:txBody>
      <dsp:txXfrm>
        <a:off x="432042" y="4032443"/>
        <a:ext cx="3823019" cy="911525"/>
      </dsp:txXfrm>
    </dsp:sp>
    <dsp:sp modelId="{9DE4CBB8-A9ED-4692-AB6D-E13B9C23F3FD}">
      <dsp:nvSpPr>
        <dsp:cNvPr id="0" name=""/>
        <dsp:cNvSpPr/>
      </dsp:nvSpPr>
      <dsp:spPr>
        <a:xfrm>
          <a:off x="5760636" y="1152131"/>
          <a:ext cx="911525" cy="91152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82531E-46D6-47F5-9566-4BEE52D6AFF1}">
      <dsp:nvSpPr>
        <dsp:cNvPr id="0" name=""/>
        <dsp:cNvSpPr/>
      </dsp:nvSpPr>
      <dsp:spPr>
        <a:xfrm>
          <a:off x="5851806" y="1243284"/>
          <a:ext cx="729220" cy="729220"/>
        </a:xfrm>
        <a:prstGeom prst="chord">
          <a:avLst>
            <a:gd name="adj1" fmla="val 162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AECE4-27C6-4001-9D3E-84A0AA946EB3}">
      <dsp:nvSpPr>
        <dsp:cNvPr id="0" name=""/>
        <dsp:cNvSpPr/>
      </dsp:nvSpPr>
      <dsp:spPr>
        <a:xfrm>
          <a:off x="4104451" y="2304254"/>
          <a:ext cx="3932743" cy="911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Enable them to engage in the discussion</a:t>
          </a:r>
          <a:endParaRPr lang="en-GB" sz="2300" kern="1200" dirty="0"/>
        </a:p>
      </dsp:txBody>
      <dsp:txXfrm>
        <a:off x="4104451" y="2304254"/>
        <a:ext cx="3932743" cy="9115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9810C-BA79-4D00-8586-CF797441FC3C}">
      <dsp:nvSpPr>
        <dsp:cNvPr id="0" name=""/>
        <dsp:cNvSpPr/>
      </dsp:nvSpPr>
      <dsp:spPr>
        <a:xfrm>
          <a:off x="1634331" y="0"/>
          <a:ext cx="3508375" cy="3508375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AACC7-5740-4711-B67D-AE6352F4048A}">
      <dsp:nvSpPr>
        <dsp:cNvPr id="0" name=""/>
        <dsp:cNvSpPr/>
      </dsp:nvSpPr>
      <dsp:spPr>
        <a:xfrm>
          <a:off x="1967626" y="333295"/>
          <a:ext cx="1368266" cy="1368266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Showcase best practices for guidance</a:t>
          </a:r>
          <a:endParaRPr lang="en-GB" sz="1400" kern="1200" dirty="0"/>
        </a:p>
      </dsp:txBody>
      <dsp:txXfrm>
        <a:off x="2034419" y="400088"/>
        <a:ext cx="1234680" cy="1234680"/>
      </dsp:txXfrm>
    </dsp:sp>
    <dsp:sp modelId="{5873E35A-EADE-49A5-A73D-5E48F522B6D8}">
      <dsp:nvSpPr>
        <dsp:cNvPr id="0" name=""/>
        <dsp:cNvSpPr/>
      </dsp:nvSpPr>
      <dsp:spPr>
        <a:xfrm>
          <a:off x="3441144" y="333295"/>
          <a:ext cx="1368266" cy="1368266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13333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Identify useful tools for different stages of the process</a:t>
          </a:r>
          <a:endParaRPr lang="en-GB" sz="1400" kern="1200" dirty="0"/>
        </a:p>
      </dsp:txBody>
      <dsp:txXfrm>
        <a:off x="3507937" y="400088"/>
        <a:ext cx="1234680" cy="1234680"/>
      </dsp:txXfrm>
    </dsp:sp>
    <dsp:sp modelId="{73E45BBB-F8CC-4EEB-BA61-D69F958E9E88}">
      <dsp:nvSpPr>
        <dsp:cNvPr id="0" name=""/>
        <dsp:cNvSpPr/>
      </dsp:nvSpPr>
      <dsp:spPr>
        <a:xfrm>
          <a:off x="1967626" y="1806813"/>
          <a:ext cx="1368266" cy="1368266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26667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Offer training to build capacity</a:t>
          </a:r>
          <a:endParaRPr lang="en-GB" sz="1400" kern="1200" dirty="0"/>
        </a:p>
      </dsp:txBody>
      <dsp:txXfrm>
        <a:off x="2034419" y="1873606"/>
        <a:ext cx="1234680" cy="1234680"/>
      </dsp:txXfrm>
    </dsp:sp>
    <dsp:sp modelId="{EED484D4-E929-43D0-B555-106979AC8F8E}">
      <dsp:nvSpPr>
        <dsp:cNvPr id="0" name=""/>
        <dsp:cNvSpPr/>
      </dsp:nvSpPr>
      <dsp:spPr>
        <a:xfrm>
          <a:off x="3441144" y="1806813"/>
          <a:ext cx="1368266" cy="1368266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Enable connections to experts/ youth</a:t>
          </a:r>
          <a:endParaRPr lang="en-GB" sz="1400" kern="1200" dirty="0"/>
        </a:p>
      </dsp:txBody>
      <dsp:txXfrm>
        <a:off x="3507937" y="1873606"/>
        <a:ext cx="1234680" cy="1234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AB8F0-03D6-48EB-B70C-6B944D09AB1D}" type="datetimeFigureOut">
              <a:rPr lang="en-GB" smtClean="0"/>
              <a:t>03/06/2017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F6007-2363-4BC2-8734-BC629EA3C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24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https://youtu.be/pBqe8JD62QE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F6007-2363-4BC2-8734-BC629EA3C2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38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72949F7-4380-46E2-BE5E-DA0B98CBFA13}" type="datetimeFigureOut">
              <a:rPr lang="en-GB" smtClean="0"/>
              <a:t>03/06/2017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03/06/2017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03/06/2017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03/06/2017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421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03/06/2017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970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03/06/2017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505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03/06/2017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910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03/06/2017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897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03/06/2017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321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03/06/2017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734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03/06/2017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12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03/06/2017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03/06/2017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647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03/06/2017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019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03/06/2017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715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03/06/2017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03/06/2017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03/06/2017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03/06/2017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03/06/2017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03/06/2017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49F7-4380-46E2-BE5E-DA0B98CBFA13}" type="datetimeFigureOut">
              <a:rPr lang="en-GB" smtClean="0"/>
              <a:t>03/06/2017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72949F7-4380-46E2-BE5E-DA0B98CBFA13}" type="datetimeFigureOut">
              <a:rPr lang="en-GB" smtClean="0"/>
              <a:t>03/06/2017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949F7-4380-46E2-BE5E-DA0B98CBFA13}" type="datetimeFigureOut">
              <a:rPr lang="en-GB" smtClean="0"/>
              <a:t>03/06/2017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4A481-741E-4DD7-9DE2-69DD5F3E2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77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4.png"/><Relationship Id="rId1" Type="http://schemas.openxmlformats.org/officeDocument/2006/relationships/video" Target="https://www.youtube.com/embed/pBqe8JD62QE?rel=0" TargetMode="Externa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/>
              <a:t>Mongolia National Workshop to Test and Apply the Youth Policy Toolbox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792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	</a:t>
            </a:r>
            <a:r>
              <a:rPr lang="en-GB" sz="2000" dirty="0" smtClean="0"/>
              <a:t>6 June 2017</a:t>
            </a: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	</a:t>
            </a:r>
            <a:r>
              <a:rPr lang="en-GB" sz="2000" dirty="0" smtClean="0"/>
              <a:t>Ulaanbaatar, Mongolia </a:t>
            </a:r>
            <a:endParaRPr lang="en-GB" sz="2000" dirty="0" smtClean="0"/>
          </a:p>
          <a:p>
            <a:pPr marL="0" indent="0">
              <a:buNone/>
            </a:pPr>
            <a:endParaRPr lang="en-US" sz="1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C00000"/>
                </a:solidFill>
              </a:rPr>
              <a:t>Introducing ESCAP and the Youth Policy Toolbox</a:t>
            </a:r>
            <a:endParaRPr lang="en-GB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C00000"/>
                </a:solidFill>
              </a:rPr>
              <a:t>						</a:t>
            </a:r>
            <a:r>
              <a:rPr lang="en-US" sz="2400" dirty="0" smtClean="0"/>
              <a:t>Bryce Hartley</a:t>
            </a:r>
            <a:endParaRPr lang="en-GB" sz="2400" dirty="0"/>
          </a:p>
        </p:txBody>
      </p:sp>
      <p:pic>
        <p:nvPicPr>
          <p:cNvPr id="4" name="Picture 2" descr="C:\Users\BHartley\Documents\FINAL ESCAP LOGO 2008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17232"/>
            <a:ext cx="336296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Tailoring the Content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205148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4" descr="Youth Policy Toolbox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072" y="44624"/>
            <a:ext cx="899432" cy="71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96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Hartley\Documents\AUYA MY\Screenshots\Home p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680"/>
            <a:ext cx="9143999" cy="642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19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833935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43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BHartley\Documents\AUYA MY\Screenshots\Youth engag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6" y="188639"/>
            <a:ext cx="9113490" cy="647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84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C:\Users\BHartley\Documents\AUYA MY\Screenshots\Learn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9026972" cy="644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1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C:\Users\BHartley\Documents\AUYA MY\Screenshots\Directo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4664"/>
            <a:ext cx="9073556" cy="606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14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C:\Users\BHartley\Documents\AUYA MY\Screenshots\Good practic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1" y="288032"/>
            <a:ext cx="9155411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09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5400" dirty="0" smtClean="0"/>
              <a:t>Thank you!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78707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to UN ESCAP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The United Nations Economic and Social Commission on Asia and the Pacific</a:t>
            </a:r>
          </a:p>
          <a:p>
            <a:pPr lvl="1"/>
            <a:r>
              <a:rPr lang="en-GB" dirty="0" smtClean="0"/>
              <a:t>Main office in Bangkok</a:t>
            </a:r>
          </a:p>
          <a:p>
            <a:pPr lvl="1"/>
            <a:r>
              <a:rPr lang="en-GB" dirty="0" smtClean="0"/>
              <a:t>Four </a:t>
            </a:r>
            <a:r>
              <a:rPr lang="en-GB" dirty="0" err="1" smtClean="0"/>
              <a:t>subregions</a:t>
            </a:r>
            <a:r>
              <a:rPr lang="en-GB" dirty="0" smtClean="0"/>
              <a:t> (</a:t>
            </a:r>
            <a:r>
              <a:rPr lang="en-GB" dirty="0"/>
              <a:t>Offices in New Delhi, Incheon, Almaty and </a:t>
            </a:r>
            <a:r>
              <a:rPr lang="en-GB" dirty="0" smtClean="0"/>
              <a:t>Suva)</a:t>
            </a:r>
          </a:p>
          <a:p>
            <a:r>
              <a:rPr lang="en-GB" dirty="0" smtClean="0"/>
              <a:t>Part of the United Nations Secretariat</a:t>
            </a:r>
          </a:p>
          <a:p>
            <a:pPr lvl="1"/>
            <a:r>
              <a:rPr lang="en-GB" dirty="0" smtClean="0"/>
              <a:t>Headquartered in New York City</a:t>
            </a:r>
          </a:p>
          <a:p>
            <a:pPr lvl="1"/>
            <a:r>
              <a:rPr lang="en-GB" dirty="0" err="1" smtClean="0"/>
              <a:t>António</a:t>
            </a:r>
            <a:r>
              <a:rPr lang="en-GB" dirty="0" smtClean="0"/>
              <a:t> </a:t>
            </a:r>
            <a:r>
              <a:rPr lang="en-GB" dirty="0" err="1" smtClean="0"/>
              <a:t>Guterres</a:t>
            </a:r>
            <a:endParaRPr lang="en-GB" dirty="0" smtClean="0"/>
          </a:p>
          <a:p>
            <a:r>
              <a:rPr lang="en-GB" dirty="0" smtClean="0"/>
              <a:t>Three other similar commissions</a:t>
            </a:r>
          </a:p>
          <a:p>
            <a:pPr lvl="1"/>
            <a:r>
              <a:rPr lang="en-GB" dirty="0" smtClean="0"/>
              <a:t>The Economic Commission on Africa (ECA)</a:t>
            </a:r>
          </a:p>
          <a:p>
            <a:pPr lvl="1"/>
            <a:r>
              <a:rPr lang="en-GB" dirty="0"/>
              <a:t>The Economic Commission for Latin America (ECLA)</a:t>
            </a:r>
            <a:endParaRPr lang="en-GB" dirty="0" smtClean="0"/>
          </a:p>
          <a:p>
            <a:pPr lvl="1"/>
            <a:r>
              <a:rPr lang="en-GB" dirty="0"/>
              <a:t>The Economic Commission for Western Asia (ECWA</a:t>
            </a:r>
            <a:r>
              <a:rPr lang="en-GB" dirty="0" smtClean="0"/>
              <a:t>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714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952"/>
            <a:ext cx="6984776" cy="6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11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2030 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323652"/>
            <a:ext cx="7416824" cy="405767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40000"/>
              </a:lnSpc>
            </a:pPr>
            <a:r>
              <a:rPr lang="en-GB" dirty="0" smtClean="0"/>
              <a:t>The Sustainable Development Goals: </a:t>
            </a:r>
            <a:r>
              <a:rPr lang="en-GB" b="1" dirty="0" smtClean="0"/>
              <a:t>17 global goals</a:t>
            </a:r>
            <a:r>
              <a:rPr lang="en-GB" dirty="0" smtClean="0"/>
              <a:t> and </a:t>
            </a:r>
            <a:r>
              <a:rPr lang="en-GB" b="1" dirty="0" smtClean="0"/>
              <a:t>169 targets</a:t>
            </a:r>
          </a:p>
          <a:p>
            <a:pPr>
              <a:lnSpc>
                <a:spcPct val="140000"/>
              </a:lnSpc>
            </a:pPr>
            <a:r>
              <a:rPr lang="en-GB" dirty="0" smtClean="0"/>
              <a:t>The goals include</a:t>
            </a:r>
          </a:p>
          <a:p>
            <a:pPr lvl="1">
              <a:lnSpc>
                <a:spcPct val="140000"/>
              </a:lnSpc>
            </a:pPr>
            <a:r>
              <a:rPr lang="en-GB" dirty="0"/>
              <a:t>E</a:t>
            </a:r>
            <a:r>
              <a:rPr lang="en-GB" dirty="0" smtClean="0"/>
              <a:t>nding poverty and hunger </a:t>
            </a:r>
          </a:p>
          <a:p>
            <a:pPr lvl="1">
              <a:lnSpc>
                <a:spcPct val="140000"/>
              </a:lnSpc>
            </a:pPr>
            <a:r>
              <a:rPr lang="en-GB" dirty="0"/>
              <a:t>I</a:t>
            </a:r>
            <a:r>
              <a:rPr lang="en-GB" dirty="0" smtClean="0"/>
              <a:t>mproving health and education </a:t>
            </a:r>
          </a:p>
          <a:p>
            <a:pPr lvl="1">
              <a:lnSpc>
                <a:spcPct val="140000"/>
              </a:lnSpc>
            </a:pPr>
            <a:r>
              <a:rPr lang="en-GB" dirty="0"/>
              <a:t>M</a:t>
            </a:r>
            <a:r>
              <a:rPr lang="en-GB" dirty="0" smtClean="0"/>
              <a:t>aking cities more sustainable </a:t>
            </a:r>
          </a:p>
          <a:p>
            <a:pPr lvl="1">
              <a:lnSpc>
                <a:spcPct val="140000"/>
              </a:lnSpc>
            </a:pPr>
            <a:r>
              <a:rPr lang="en-GB" dirty="0"/>
              <a:t>C</a:t>
            </a:r>
            <a:r>
              <a:rPr lang="en-GB" dirty="0" smtClean="0"/>
              <a:t>ombating climate change</a:t>
            </a:r>
          </a:p>
          <a:p>
            <a:pPr lvl="1">
              <a:lnSpc>
                <a:spcPct val="140000"/>
              </a:lnSpc>
            </a:pPr>
            <a:r>
              <a:rPr lang="en-GB" dirty="0"/>
              <a:t>P</a:t>
            </a:r>
            <a:r>
              <a:rPr lang="en-GB" dirty="0" smtClean="0"/>
              <a:t>rotecting oceans and forests</a:t>
            </a:r>
          </a:p>
          <a:p>
            <a:pPr>
              <a:lnSpc>
                <a:spcPct val="140000"/>
              </a:lnSpc>
            </a:pPr>
            <a:r>
              <a:rPr lang="en-GB" b="1" dirty="0" smtClean="0"/>
              <a:t>Goal 4</a:t>
            </a:r>
            <a:r>
              <a:rPr lang="en-GB" dirty="0" smtClean="0"/>
              <a:t>: </a:t>
            </a:r>
            <a:r>
              <a:rPr lang="en-US" dirty="0" smtClean="0"/>
              <a:t>Ensure inclusive and equitable quality education and promote lifelong learning opportunities for all</a:t>
            </a:r>
            <a:endParaRPr lang="en-GB" dirty="0" smtClean="0"/>
          </a:p>
          <a:p>
            <a:pPr>
              <a:lnSpc>
                <a:spcPct val="140000"/>
              </a:lnSpc>
            </a:pPr>
            <a:r>
              <a:rPr lang="en-GB" b="1" dirty="0" smtClean="0"/>
              <a:t>Goal 8</a:t>
            </a:r>
            <a:r>
              <a:rPr lang="en-GB" dirty="0" smtClean="0"/>
              <a:t>: </a:t>
            </a:r>
            <a:r>
              <a:rPr lang="en-US" dirty="0" smtClean="0"/>
              <a:t>Promote sustained, inclusive and sustainable economic growth, full and productive employment and decent work for all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802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Sustainable Development Goals</a:t>
            </a:r>
            <a:endParaRPr lang="en-GB" dirty="0"/>
          </a:p>
        </p:txBody>
      </p:sp>
      <p:pic>
        <p:nvPicPr>
          <p:cNvPr id="4" name="pBqe8JD62QE?rel=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68313" y="1484313"/>
            <a:ext cx="8135937" cy="457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4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outh Policy Toolb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072" y="44624"/>
            <a:ext cx="899432" cy="71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ESCAP’s Youth Policy Toolbox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Drawing on the strength of </a:t>
            </a:r>
            <a:r>
              <a:rPr lang="en-GB" dirty="0" smtClean="0"/>
              <a:t>ICT </a:t>
            </a:r>
          </a:p>
          <a:p>
            <a:pPr lvl="1"/>
            <a:r>
              <a:rPr lang="en-GB" b="1" dirty="0" smtClean="0"/>
              <a:t>Advocate </a:t>
            </a:r>
            <a:r>
              <a:rPr lang="en-GB" dirty="0" smtClean="0"/>
              <a:t>for youth inclusive policies</a:t>
            </a:r>
          </a:p>
          <a:p>
            <a:pPr lvl="1"/>
            <a:r>
              <a:rPr lang="en-GB" b="1" dirty="0" smtClean="0"/>
              <a:t>Empower</a:t>
            </a:r>
            <a:r>
              <a:rPr lang="en-GB" dirty="0" smtClean="0"/>
              <a:t> </a:t>
            </a:r>
            <a:r>
              <a:rPr lang="en-GB" i="1" dirty="0" smtClean="0"/>
              <a:t>policymakers</a:t>
            </a:r>
            <a:r>
              <a:rPr lang="en-GB" dirty="0" smtClean="0"/>
              <a:t> </a:t>
            </a:r>
            <a:r>
              <a:rPr lang="en-GB" u="sng" dirty="0" smtClean="0"/>
              <a:t>and</a:t>
            </a:r>
            <a:r>
              <a:rPr lang="en-GB" dirty="0" smtClean="0"/>
              <a:t> </a:t>
            </a:r>
            <a:r>
              <a:rPr lang="en-GB" i="1" dirty="0" smtClean="0"/>
              <a:t>youth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b="1" dirty="0" smtClean="0"/>
              <a:t>Connect</a:t>
            </a:r>
          </a:p>
          <a:p>
            <a:pPr lvl="3"/>
            <a:r>
              <a:rPr lang="en-GB" dirty="0" smtClean="0"/>
              <a:t>Sharing of good practices</a:t>
            </a:r>
          </a:p>
          <a:p>
            <a:pPr lvl="3"/>
            <a:r>
              <a:rPr lang="en-GB" dirty="0" smtClean="0"/>
              <a:t>Stakeholder network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b="1" dirty="0" smtClean="0"/>
              <a:t>Build</a:t>
            </a:r>
            <a:r>
              <a:rPr lang="en-GB" dirty="0" smtClean="0"/>
              <a:t> </a:t>
            </a:r>
            <a:r>
              <a:rPr lang="en-GB" b="1" dirty="0" smtClean="0"/>
              <a:t>capacity</a:t>
            </a:r>
          </a:p>
          <a:p>
            <a:pPr lvl="3"/>
            <a:r>
              <a:rPr lang="en-GB" dirty="0" smtClean="0"/>
              <a:t>Training modules</a:t>
            </a:r>
          </a:p>
        </p:txBody>
      </p:sp>
    </p:spTree>
    <p:extLst>
      <p:ext uri="{BB962C8B-B14F-4D97-AF65-F5344CB8AC3E}">
        <p14:creationId xmlns:p14="http://schemas.microsoft.com/office/powerpoint/2010/main" val="197183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Conducted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97081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 descr="Youth Policy Toolbox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072" y="44624"/>
            <a:ext cx="899432" cy="71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80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143000"/>
          </a:xfrm>
        </p:spPr>
        <p:txBody>
          <a:bodyPr/>
          <a:lstStyle/>
          <a:p>
            <a:r>
              <a:rPr lang="en-GB" dirty="0" smtClean="0"/>
              <a:t>Policymakers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0487551"/>
              </p:ext>
            </p:extLst>
          </p:nvPr>
        </p:nvGraphicFramePr>
        <p:xfrm>
          <a:off x="1331640" y="1988840"/>
          <a:ext cx="6275040" cy="3451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Youth Policy Toolbox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072" y="44624"/>
            <a:ext cx="899432" cy="71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8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Youth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53036923"/>
              </p:ext>
            </p:extLst>
          </p:nvPr>
        </p:nvGraphicFramePr>
        <p:xfrm>
          <a:off x="395536" y="1124744"/>
          <a:ext cx="8967810" cy="7490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 descr="Youth Policy Toolbox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072" y="44624"/>
            <a:ext cx="899432" cy="71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65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291</Words>
  <Application>Microsoft Macintosh PowerPoint</Application>
  <PresentationFormat>On-screen Show (4:3)</PresentationFormat>
  <Paragraphs>57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Wingdings</vt:lpstr>
      <vt:lpstr>Wingdings 2</vt:lpstr>
      <vt:lpstr>Austin</vt:lpstr>
      <vt:lpstr>Office Theme</vt:lpstr>
      <vt:lpstr>Mongolia National Workshop to Test and Apply the Youth Policy Toolbox</vt:lpstr>
      <vt:lpstr>Introduction to UN ESCAP</vt:lpstr>
      <vt:lpstr>PowerPoint Presentation</vt:lpstr>
      <vt:lpstr>The 2030 Agenda</vt:lpstr>
      <vt:lpstr>The Sustainable Development Goals</vt:lpstr>
      <vt:lpstr>ESCAP’s Youth Policy Toolbox</vt:lpstr>
      <vt:lpstr>Research Conducted</vt:lpstr>
      <vt:lpstr>Policymakers</vt:lpstr>
      <vt:lpstr>Youth</vt:lpstr>
      <vt:lpstr>Tailoring the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Bryce Hartley</dc:creator>
  <cp:lastModifiedBy>bryce hartley</cp:lastModifiedBy>
  <cp:revision>48</cp:revision>
  <dcterms:created xsi:type="dcterms:W3CDTF">2017-03-21T03:50:52Z</dcterms:created>
  <dcterms:modified xsi:type="dcterms:W3CDTF">2017-06-03T03:48:38Z</dcterms:modified>
</cp:coreProperties>
</file>