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3" r:id="rId4"/>
    <p:sldId id="259" r:id="rId5"/>
    <p:sldId id="260" r:id="rId6"/>
    <p:sldId id="266" r:id="rId7"/>
    <p:sldId id="261" r:id="rId8"/>
    <p:sldId id="267" r:id="rId9"/>
    <p:sldId id="262" r:id="rId10"/>
    <p:sldId id="268" r:id="rId11"/>
    <p:sldId id="264" r:id="rId12"/>
    <p:sldId id="265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A85B"/>
    <a:srgbClr val="C0CF3A"/>
    <a:srgbClr val="A69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C0DC1-B411-4DB6-B60D-1851B3E1BDF2}" type="doc">
      <dgm:prSet loTypeId="urn:microsoft.com/office/officeart/2005/8/layout/vList4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6F13A47-91AF-4FE2-A749-86BE1E977A4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Youth in cities</a:t>
          </a:r>
          <a:endParaRPr lang="en-US" sz="2000" b="1" dirty="0">
            <a:solidFill>
              <a:schemeClr val="tx1"/>
            </a:solidFill>
          </a:endParaRPr>
        </a:p>
      </dgm:t>
    </dgm:pt>
    <dgm:pt modelId="{75C5C7BD-CCD9-400C-8BDF-2AA1021A4CE9}" type="parTrans" cxnId="{E6A413BC-7D26-486C-A1B5-3888C900761F}">
      <dgm:prSet/>
      <dgm:spPr/>
      <dgm:t>
        <a:bodyPr/>
        <a:lstStyle/>
        <a:p>
          <a:endParaRPr lang="en-US"/>
        </a:p>
      </dgm:t>
    </dgm:pt>
    <dgm:pt modelId="{4FBC1305-C3CB-49EC-BCE3-CC4314138D91}" type="sibTrans" cxnId="{E6A413BC-7D26-486C-A1B5-3888C900761F}">
      <dgm:prSet/>
      <dgm:spPr/>
      <dgm:t>
        <a:bodyPr/>
        <a:lstStyle/>
        <a:p>
          <a:endParaRPr lang="en-US"/>
        </a:p>
      </dgm:t>
    </dgm:pt>
    <dgm:pt modelId="{45BF6C8D-598A-4761-9608-235B82F5CAD8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Issue - integrating a youth lens to situation analysis</a:t>
          </a:r>
          <a:endParaRPr lang="en-US" sz="1600" b="1" dirty="0">
            <a:solidFill>
              <a:schemeClr val="tx1"/>
            </a:solidFill>
          </a:endParaRPr>
        </a:p>
      </dgm:t>
    </dgm:pt>
    <dgm:pt modelId="{E2EE6FC1-4931-4E87-B494-AA36CB8E1C38}" type="parTrans" cxnId="{C1C53BF1-E59A-42A6-B013-CA841D78C17E}">
      <dgm:prSet/>
      <dgm:spPr/>
      <dgm:t>
        <a:bodyPr/>
        <a:lstStyle/>
        <a:p>
          <a:endParaRPr lang="en-US"/>
        </a:p>
      </dgm:t>
    </dgm:pt>
    <dgm:pt modelId="{300CFA12-264A-4547-93E1-9CBC8602702C}" type="sibTrans" cxnId="{C1C53BF1-E59A-42A6-B013-CA841D78C17E}">
      <dgm:prSet/>
      <dgm:spPr/>
      <dgm:t>
        <a:bodyPr/>
        <a:lstStyle/>
        <a:p>
          <a:endParaRPr lang="en-US"/>
        </a:p>
      </dgm:t>
    </dgm:pt>
    <dgm:pt modelId="{4DBCB9F1-BC0D-4F9A-B146-53048D9A5A54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Solution - Consultations with youth on the challenges/ barriers/ weakness they experience in the policy making process</a:t>
          </a:r>
          <a:endParaRPr lang="en-US" sz="1600" b="1" dirty="0">
            <a:solidFill>
              <a:schemeClr val="tx1"/>
            </a:solidFill>
          </a:endParaRPr>
        </a:p>
      </dgm:t>
    </dgm:pt>
    <dgm:pt modelId="{437BB940-B48F-4098-85FC-9A262D2DB635}" type="parTrans" cxnId="{42AFA348-2B7D-4515-9649-705623C61CA0}">
      <dgm:prSet/>
      <dgm:spPr/>
      <dgm:t>
        <a:bodyPr/>
        <a:lstStyle/>
        <a:p>
          <a:endParaRPr lang="en-US"/>
        </a:p>
      </dgm:t>
    </dgm:pt>
    <dgm:pt modelId="{60D65BAB-0A7A-49FA-9245-5E8FEE9885F0}" type="sibTrans" cxnId="{42AFA348-2B7D-4515-9649-705623C61CA0}">
      <dgm:prSet/>
      <dgm:spPr/>
      <dgm:t>
        <a:bodyPr/>
        <a:lstStyle/>
        <a:p>
          <a:endParaRPr lang="en-US"/>
        </a:p>
      </dgm:t>
    </dgm:pt>
    <dgm:pt modelId="{47A067B2-F33E-49FA-8AF1-5C55305E37F8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Government sector officials</a:t>
          </a:r>
          <a:endParaRPr lang="en-US" sz="2000" b="1" dirty="0">
            <a:solidFill>
              <a:schemeClr val="tx1"/>
            </a:solidFill>
          </a:endParaRPr>
        </a:p>
      </dgm:t>
    </dgm:pt>
    <dgm:pt modelId="{FBB79F42-CE30-4BE6-8BD7-59268AFEBC79}" type="parTrans" cxnId="{5CFAAAFB-4BF7-415D-B49A-6FDA92C2BFE6}">
      <dgm:prSet/>
      <dgm:spPr/>
      <dgm:t>
        <a:bodyPr/>
        <a:lstStyle/>
        <a:p>
          <a:endParaRPr lang="en-US"/>
        </a:p>
      </dgm:t>
    </dgm:pt>
    <dgm:pt modelId="{A2BDCBA8-90F1-4D17-94F7-128AC9D191FE}" type="sibTrans" cxnId="{5CFAAAFB-4BF7-415D-B49A-6FDA92C2BFE6}">
      <dgm:prSet/>
      <dgm:spPr/>
      <dgm:t>
        <a:bodyPr/>
        <a:lstStyle/>
        <a:p>
          <a:endParaRPr lang="en-US"/>
        </a:p>
      </dgm:t>
    </dgm:pt>
    <dgm:pt modelId="{2073CCE3-E437-47D7-A583-7A82521E561B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Issue - Acquiring Capacity that meet the global demands of policy making</a:t>
          </a:r>
          <a:endParaRPr lang="en-US" sz="1600" b="1" dirty="0">
            <a:solidFill>
              <a:schemeClr val="tx1"/>
            </a:solidFill>
          </a:endParaRPr>
        </a:p>
      </dgm:t>
    </dgm:pt>
    <dgm:pt modelId="{2C86BAAE-264C-49AC-AB3C-C875722F3C6C}" type="parTrans" cxnId="{ACE75FDA-803E-40DC-A470-9B8D14108A88}">
      <dgm:prSet/>
      <dgm:spPr/>
      <dgm:t>
        <a:bodyPr/>
        <a:lstStyle/>
        <a:p>
          <a:endParaRPr lang="en-US"/>
        </a:p>
      </dgm:t>
    </dgm:pt>
    <dgm:pt modelId="{EB87947A-78B1-4EB3-9E42-1C9140FDC2B1}" type="sibTrans" cxnId="{ACE75FDA-803E-40DC-A470-9B8D14108A88}">
      <dgm:prSet/>
      <dgm:spPr/>
      <dgm:t>
        <a:bodyPr/>
        <a:lstStyle/>
        <a:p>
          <a:endParaRPr lang="en-US"/>
        </a:p>
      </dgm:t>
    </dgm:pt>
    <dgm:pt modelId="{4ED3B433-B8F8-4E65-ABDC-A67E78FBC961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Solution - Organize an online training program for policy makers</a:t>
          </a:r>
          <a:endParaRPr lang="en-US" sz="1600" b="1" dirty="0">
            <a:solidFill>
              <a:schemeClr val="tx1"/>
            </a:solidFill>
          </a:endParaRPr>
        </a:p>
      </dgm:t>
    </dgm:pt>
    <dgm:pt modelId="{726DD717-AB56-4E80-A4A8-ACD949F6B855}" type="parTrans" cxnId="{34D93571-7CFB-4EB4-BD82-089AB255AA88}">
      <dgm:prSet/>
      <dgm:spPr/>
      <dgm:t>
        <a:bodyPr/>
        <a:lstStyle/>
        <a:p>
          <a:endParaRPr lang="en-US"/>
        </a:p>
      </dgm:t>
    </dgm:pt>
    <dgm:pt modelId="{CA9C6209-D101-47F2-AB50-B1B0F736D6B8}" type="sibTrans" cxnId="{34D93571-7CFB-4EB4-BD82-089AB255AA88}">
      <dgm:prSet/>
      <dgm:spPr/>
      <dgm:t>
        <a:bodyPr/>
        <a:lstStyle/>
        <a:p>
          <a:endParaRPr lang="en-US"/>
        </a:p>
      </dgm:t>
    </dgm:pt>
    <dgm:pt modelId="{FDDAE449-74A9-49EC-8A29-379677BFDFFD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University students</a:t>
          </a:r>
          <a:endParaRPr lang="en-US" sz="2000" b="1" dirty="0">
            <a:solidFill>
              <a:schemeClr val="tx1"/>
            </a:solidFill>
          </a:endParaRPr>
        </a:p>
      </dgm:t>
    </dgm:pt>
    <dgm:pt modelId="{A8B6FD36-B53C-43E4-B993-7C34CB3CCCE7}" type="parTrans" cxnId="{71BF59F9-3C28-4B18-8B93-F7A642AEA71D}">
      <dgm:prSet/>
      <dgm:spPr/>
      <dgm:t>
        <a:bodyPr/>
        <a:lstStyle/>
        <a:p>
          <a:endParaRPr lang="en-US"/>
        </a:p>
      </dgm:t>
    </dgm:pt>
    <dgm:pt modelId="{2B01F89D-7A7B-4B37-9486-08E8C8E28FD5}" type="sibTrans" cxnId="{71BF59F9-3C28-4B18-8B93-F7A642AEA71D}">
      <dgm:prSet/>
      <dgm:spPr/>
      <dgm:t>
        <a:bodyPr/>
        <a:lstStyle/>
        <a:p>
          <a:endParaRPr lang="en-US"/>
        </a:p>
      </dgm:t>
    </dgm:pt>
    <dgm:pt modelId="{BFE181CC-24CF-46F8-8BE8-D213490C8727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Issue - Decreased flow of information to university students about practices at the global level</a:t>
          </a:r>
          <a:endParaRPr lang="en-US" sz="1600" b="1" dirty="0">
            <a:solidFill>
              <a:schemeClr val="tx1"/>
            </a:solidFill>
          </a:endParaRPr>
        </a:p>
      </dgm:t>
    </dgm:pt>
    <dgm:pt modelId="{5FC48FD1-470A-4753-9256-7D417EE24AFA}" type="parTrans" cxnId="{22F4F8AD-7A67-4E2E-9AA5-CDFD2A63B2D8}">
      <dgm:prSet/>
      <dgm:spPr/>
      <dgm:t>
        <a:bodyPr/>
        <a:lstStyle/>
        <a:p>
          <a:endParaRPr lang="en-US"/>
        </a:p>
      </dgm:t>
    </dgm:pt>
    <dgm:pt modelId="{19E4B59F-703F-4026-BF67-C65F24A0708E}" type="sibTrans" cxnId="{22F4F8AD-7A67-4E2E-9AA5-CDFD2A63B2D8}">
      <dgm:prSet/>
      <dgm:spPr/>
      <dgm:t>
        <a:bodyPr/>
        <a:lstStyle/>
        <a:p>
          <a:endParaRPr lang="en-US"/>
        </a:p>
      </dgm:t>
    </dgm:pt>
    <dgm:pt modelId="{ED66541B-4AD0-4ED0-B208-43B4F96A0D03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Solution - Provide information on existing, upcoming opportunities, good practices on school to work transition, then interview about their relevance to them </a:t>
          </a:r>
          <a:endParaRPr lang="en-US" sz="1600" b="1" dirty="0">
            <a:solidFill>
              <a:schemeClr val="tx1"/>
            </a:solidFill>
          </a:endParaRPr>
        </a:p>
      </dgm:t>
    </dgm:pt>
    <dgm:pt modelId="{1D02EF70-822C-4B3A-AB55-9B8C702B3B6E}" type="parTrans" cxnId="{003F20C6-A4BE-4899-99B7-2D696BEDB165}">
      <dgm:prSet/>
      <dgm:spPr/>
      <dgm:t>
        <a:bodyPr/>
        <a:lstStyle/>
        <a:p>
          <a:endParaRPr lang="en-US"/>
        </a:p>
      </dgm:t>
    </dgm:pt>
    <dgm:pt modelId="{FD7637AA-2077-4F90-9FDC-B45EA6D00095}" type="sibTrans" cxnId="{003F20C6-A4BE-4899-99B7-2D696BEDB165}">
      <dgm:prSet/>
      <dgm:spPr/>
      <dgm:t>
        <a:bodyPr/>
        <a:lstStyle/>
        <a:p>
          <a:endParaRPr lang="en-US"/>
        </a:p>
      </dgm:t>
    </dgm:pt>
    <dgm:pt modelId="{A7FC2925-869D-4B13-92B2-5E7389B0A803}" type="pres">
      <dgm:prSet presAssocID="{307C0DC1-B411-4DB6-B60D-1851B3E1BDF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A36119-BCDF-4F3B-B709-C2C779402B7A}" type="pres">
      <dgm:prSet presAssocID="{26F13A47-91AF-4FE2-A749-86BE1E977A48}" presName="comp" presStyleCnt="0"/>
      <dgm:spPr/>
    </dgm:pt>
    <dgm:pt modelId="{9B597402-188C-4D4D-B736-5510C7490E24}" type="pres">
      <dgm:prSet presAssocID="{26F13A47-91AF-4FE2-A749-86BE1E977A48}" presName="box" presStyleLbl="node1" presStyleIdx="0" presStyleCnt="3"/>
      <dgm:spPr/>
      <dgm:t>
        <a:bodyPr/>
        <a:lstStyle/>
        <a:p>
          <a:endParaRPr lang="en-US"/>
        </a:p>
      </dgm:t>
    </dgm:pt>
    <dgm:pt modelId="{14FCFF27-F11C-43CD-AEBD-F82E78A7B476}" type="pres">
      <dgm:prSet presAssocID="{26F13A47-91AF-4FE2-A749-86BE1E977A48}" presName="img" presStyleLbl="fgImgPlace1" presStyleIdx="0" presStyleCnt="3"/>
      <dgm:spPr/>
      <dgm:t>
        <a:bodyPr/>
        <a:lstStyle/>
        <a:p>
          <a:endParaRPr lang="en-US"/>
        </a:p>
      </dgm:t>
    </dgm:pt>
    <dgm:pt modelId="{BDEE95EF-F872-4320-8F1C-D52D20F1EF2C}" type="pres">
      <dgm:prSet presAssocID="{26F13A47-91AF-4FE2-A749-86BE1E977A4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10630-43B0-4227-878C-49AB7F3A7C99}" type="pres">
      <dgm:prSet presAssocID="{4FBC1305-C3CB-49EC-BCE3-CC4314138D91}" presName="spacer" presStyleCnt="0"/>
      <dgm:spPr/>
    </dgm:pt>
    <dgm:pt modelId="{C8D8E404-D544-4DF7-809B-58C04574B26A}" type="pres">
      <dgm:prSet presAssocID="{47A067B2-F33E-49FA-8AF1-5C55305E37F8}" presName="comp" presStyleCnt="0"/>
      <dgm:spPr/>
    </dgm:pt>
    <dgm:pt modelId="{2C9D0853-7D36-4669-8D38-6653E8744D04}" type="pres">
      <dgm:prSet presAssocID="{47A067B2-F33E-49FA-8AF1-5C55305E37F8}" presName="box" presStyleLbl="node1" presStyleIdx="1" presStyleCnt="3"/>
      <dgm:spPr/>
      <dgm:t>
        <a:bodyPr/>
        <a:lstStyle/>
        <a:p>
          <a:endParaRPr lang="en-US"/>
        </a:p>
      </dgm:t>
    </dgm:pt>
    <dgm:pt modelId="{54545F85-D6C0-42CD-AE84-3684D5175962}" type="pres">
      <dgm:prSet presAssocID="{47A067B2-F33E-49FA-8AF1-5C55305E37F8}" presName="img" presStyleLbl="fgImgPlace1" presStyleIdx="1" presStyleCnt="3"/>
      <dgm:spPr/>
    </dgm:pt>
    <dgm:pt modelId="{34E3541B-6906-4C6C-A9E7-FA89BF1AB492}" type="pres">
      <dgm:prSet presAssocID="{47A067B2-F33E-49FA-8AF1-5C55305E37F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3722C-77BB-40DE-8948-EDBA83EA902D}" type="pres">
      <dgm:prSet presAssocID="{A2BDCBA8-90F1-4D17-94F7-128AC9D191FE}" presName="spacer" presStyleCnt="0"/>
      <dgm:spPr/>
    </dgm:pt>
    <dgm:pt modelId="{6783BE15-CB06-4846-A033-3631470C0B28}" type="pres">
      <dgm:prSet presAssocID="{FDDAE449-74A9-49EC-8A29-379677BFDFFD}" presName="comp" presStyleCnt="0"/>
      <dgm:spPr/>
    </dgm:pt>
    <dgm:pt modelId="{BA356799-0B94-4136-AAD2-CCA2885463A2}" type="pres">
      <dgm:prSet presAssocID="{FDDAE449-74A9-49EC-8A29-379677BFDFFD}" presName="box" presStyleLbl="node1" presStyleIdx="2" presStyleCnt="3"/>
      <dgm:spPr/>
      <dgm:t>
        <a:bodyPr/>
        <a:lstStyle/>
        <a:p>
          <a:endParaRPr lang="en-US"/>
        </a:p>
      </dgm:t>
    </dgm:pt>
    <dgm:pt modelId="{A1215AD8-1237-4A54-9C30-6A07CA567E4B}" type="pres">
      <dgm:prSet presAssocID="{FDDAE449-74A9-49EC-8A29-379677BFDFFD}" presName="img" presStyleLbl="fgImgPlace1" presStyleIdx="2" presStyleCnt="3"/>
      <dgm:spPr/>
    </dgm:pt>
    <dgm:pt modelId="{9B13FE2F-CAEF-42AB-88B5-02A1A197E2E3}" type="pres">
      <dgm:prSet presAssocID="{FDDAE449-74A9-49EC-8A29-379677BFDFF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5A6BC0-E642-48A9-9C8C-A2D09989293B}" type="presOf" srcId="{ED66541B-4AD0-4ED0-B208-43B4F96A0D03}" destId="{BA356799-0B94-4136-AAD2-CCA2885463A2}" srcOrd="0" destOrd="2" presId="urn:microsoft.com/office/officeart/2005/8/layout/vList4"/>
    <dgm:cxn modelId="{9CEC9EC0-3C35-470F-9712-F56FF544A0F0}" type="presOf" srcId="{4DBCB9F1-BC0D-4F9A-B146-53048D9A5A54}" destId="{BDEE95EF-F872-4320-8F1C-D52D20F1EF2C}" srcOrd="1" destOrd="2" presId="urn:microsoft.com/office/officeart/2005/8/layout/vList4"/>
    <dgm:cxn modelId="{5CFAAAFB-4BF7-415D-B49A-6FDA92C2BFE6}" srcId="{307C0DC1-B411-4DB6-B60D-1851B3E1BDF2}" destId="{47A067B2-F33E-49FA-8AF1-5C55305E37F8}" srcOrd="1" destOrd="0" parTransId="{FBB79F42-CE30-4BE6-8BD7-59268AFEBC79}" sibTransId="{A2BDCBA8-90F1-4D17-94F7-128AC9D191FE}"/>
    <dgm:cxn modelId="{773900D4-4442-4F52-8D26-F917DA20DE8E}" type="presOf" srcId="{26F13A47-91AF-4FE2-A749-86BE1E977A48}" destId="{BDEE95EF-F872-4320-8F1C-D52D20F1EF2C}" srcOrd="1" destOrd="0" presId="urn:microsoft.com/office/officeart/2005/8/layout/vList4"/>
    <dgm:cxn modelId="{42AFA348-2B7D-4515-9649-705623C61CA0}" srcId="{26F13A47-91AF-4FE2-A749-86BE1E977A48}" destId="{4DBCB9F1-BC0D-4F9A-B146-53048D9A5A54}" srcOrd="1" destOrd="0" parTransId="{437BB940-B48F-4098-85FC-9A262D2DB635}" sibTransId="{60D65BAB-0A7A-49FA-9245-5E8FEE9885F0}"/>
    <dgm:cxn modelId="{20156D5E-D542-4B8D-8B96-24CAD495997E}" type="presOf" srcId="{45BF6C8D-598A-4761-9608-235B82F5CAD8}" destId="{9B597402-188C-4D4D-B736-5510C7490E24}" srcOrd="0" destOrd="1" presId="urn:microsoft.com/office/officeart/2005/8/layout/vList4"/>
    <dgm:cxn modelId="{ACE75FDA-803E-40DC-A470-9B8D14108A88}" srcId="{47A067B2-F33E-49FA-8AF1-5C55305E37F8}" destId="{2073CCE3-E437-47D7-A583-7A82521E561B}" srcOrd="0" destOrd="0" parTransId="{2C86BAAE-264C-49AC-AB3C-C875722F3C6C}" sibTransId="{EB87947A-78B1-4EB3-9E42-1C9140FDC2B1}"/>
    <dgm:cxn modelId="{0543D148-2F84-49C4-A121-EF05BE1683BB}" type="presOf" srcId="{4ED3B433-B8F8-4E65-ABDC-A67E78FBC961}" destId="{2C9D0853-7D36-4669-8D38-6653E8744D04}" srcOrd="0" destOrd="2" presId="urn:microsoft.com/office/officeart/2005/8/layout/vList4"/>
    <dgm:cxn modelId="{C1C53BF1-E59A-42A6-B013-CA841D78C17E}" srcId="{26F13A47-91AF-4FE2-A749-86BE1E977A48}" destId="{45BF6C8D-598A-4761-9608-235B82F5CAD8}" srcOrd="0" destOrd="0" parTransId="{E2EE6FC1-4931-4E87-B494-AA36CB8E1C38}" sibTransId="{300CFA12-264A-4547-93E1-9CBC8602702C}"/>
    <dgm:cxn modelId="{CB46FD67-01D2-4616-8F82-979A5FED13C7}" type="presOf" srcId="{307C0DC1-B411-4DB6-B60D-1851B3E1BDF2}" destId="{A7FC2925-869D-4B13-92B2-5E7389B0A803}" srcOrd="0" destOrd="0" presId="urn:microsoft.com/office/officeart/2005/8/layout/vList4"/>
    <dgm:cxn modelId="{1EB861BC-9E0C-4B56-B14D-B8092BE1D5FC}" type="presOf" srcId="{ED66541B-4AD0-4ED0-B208-43B4F96A0D03}" destId="{9B13FE2F-CAEF-42AB-88B5-02A1A197E2E3}" srcOrd="1" destOrd="2" presId="urn:microsoft.com/office/officeart/2005/8/layout/vList4"/>
    <dgm:cxn modelId="{71BF59F9-3C28-4B18-8B93-F7A642AEA71D}" srcId="{307C0DC1-B411-4DB6-B60D-1851B3E1BDF2}" destId="{FDDAE449-74A9-49EC-8A29-379677BFDFFD}" srcOrd="2" destOrd="0" parTransId="{A8B6FD36-B53C-43E4-B993-7C34CB3CCCE7}" sibTransId="{2B01F89D-7A7B-4B37-9486-08E8C8E28FD5}"/>
    <dgm:cxn modelId="{6C08C3D0-D025-4A45-877A-C182A3F4A776}" type="presOf" srcId="{2073CCE3-E437-47D7-A583-7A82521E561B}" destId="{34E3541B-6906-4C6C-A9E7-FA89BF1AB492}" srcOrd="1" destOrd="1" presId="urn:microsoft.com/office/officeart/2005/8/layout/vList4"/>
    <dgm:cxn modelId="{0326CC56-B560-42E9-B366-07292DBF7C07}" type="presOf" srcId="{4DBCB9F1-BC0D-4F9A-B146-53048D9A5A54}" destId="{9B597402-188C-4D4D-B736-5510C7490E24}" srcOrd="0" destOrd="2" presId="urn:microsoft.com/office/officeart/2005/8/layout/vList4"/>
    <dgm:cxn modelId="{3EBA40A0-3374-4697-8763-DC88074FF1A2}" type="presOf" srcId="{47A067B2-F33E-49FA-8AF1-5C55305E37F8}" destId="{2C9D0853-7D36-4669-8D38-6653E8744D04}" srcOrd="0" destOrd="0" presId="urn:microsoft.com/office/officeart/2005/8/layout/vList4"/>
    <dgm:cxn modelId="{56905025-A428-48F9-94BA-CD9F9ADCDAAA}" type="presOf" srcId="{FDDAE449-74A9-49EC-8A29-379677BFDFFD}" destId="{BA356799-0B94-4136-AAD2-CCA2885463A2}" srcOrd="0" destOrd="0" presId="urn:microsoft.com/office/officeart/2005/8/layout/vList4"/>
    <dgm:cxn modelId="{A5BC3D45-A5DA-4BCF-B0A6-305315E5C8E1}" type="presOf" srcId="{2073CCE3-E437-47D7-A583-7A82521E561B}" destId="{2C9D0853-7D36-4669-8D38-6653E8744D04}" srcOrd="0" destOrd="1" presId="urn:microsoft.com/office/officeart/2005/8/layout/vList4"/>
    <dgm:cxn modelId="{34D93571-7CFB-4EB4-BD82-089AB255AA88}" srcId="{47A067B2-F33E-49FA-8AF1-5C55305E37F8}" destId="{4ED3B433-B8F8-4E65-ABDC-A67E78FBC961}" srcOrd="1" destOrd="0" parTransId="{726DD717-AB56-4E80-A4A8-ACD949F6B855}" sibTransId="{CA9C6209-D101-47F2-AB50-B1B0F736D6B8}"/>
    <dgm:cxn modelId="{006C71FD-D46C-4ACB-A199-B799C84BDE2C}" type="presOf" srcId="{FDDAE449-74A9-49EC-8A29-379677BFDFFD}" destId="{9B13FE2F-CAEF-42AB-88B5-02A1A197E2E3}" srcOrd="1" destOrd="0" presId="urn:microsoft.com/office/officeart/2005/8/layout/vList4"/>
    <dgm:cxn modelId="{B7C1AEFE-D918-41FB-B5C3-A1C4EEC54818}" type="presOf" srcId="{26F13A47-91AF-4FE2-A749-86BE1E977A48}" destId="{9B597402-188C-4D4D-B736-5510C7490E24}" srcOrd="0" destOrd="0" presId="urn:microsoft.com/office/officeart/2005/8/layout/vList4"/>
    <dgm:cxn modelId="{0DE4195A-FFBC-4ED5-8084-AB012EDA785E}" type="presOf" srcId="{47A067B2-F33E-49FA-8AF1-5C55305E37F8}" destId="{34E3541B-6906-4C6C-A9E7-FA89BF1AB492}" srcOrd="1" destOrd="0" presId="urn:microsoft.com/office/officeart/2005/8/layout/vList4"/>
    <dgm:cxn modelId="{E474F8FD-1ADC-41CC-9C06-2CF440C40C1F}" type="presOf" srcId="{BFE181CC-24CF-46F8-8BE8-D213490C8727}" destId="{9B13FE2F-CAEF-42AB-88B5-02A1A197E2E3}" srcOrd="1" destOrd="1" presId="urn:microsoft.com/office/officeart/2005/8/layout/vList4"/>
    <dgm:cxn modelId="{41944E49-C7A1-416B-83E0-7039CBB28DD6}" type="presOf" srcId="{45BF6C8D-598A-4761-9608-235B82F5CAD8}" destId="{BDEE95EF-F872-4320-8F1C-D52D20F1EF2C}" srcOrd="1" destOrd="1" presId="urn:microsoft.com/office/officeart/2005/8/layout/vList4"/>
    <dgm:cxn modelId="{1340319B-91F5-4561-BF53-F15254388A4B}" type="presOf" srcId="{4ED3B433-B8F8-4E65-ABDC-A67E78FBC961}" destId="{34E3541B-6906-4C6C-A9E7-FA89BF1AB492}" srcOrd="1" destOrd="2" presId="urn:microsoft.com/office/officeart/2005/8/layout/vList4"/>
    <dgm:cxn modelId="{22F4F8AD-7A67-4E2E-9AA5-CDFD2A63B2D8}" srcId="{FDDAE449-74A9-49EC-8A29-379677BFDFFD}" destId="{BFE181CC-24CF-46F8-8BE8-D213490C8727}" srcOrd="0" destOrd="0" parTransId="{5FC48FD1-470A-4753-9256-7D417EE24AFA}" sibTransId="{19E4B59F-703F-4026-BF67-C65F24A0708E}"/>
    <dgm:cxn modelId="{5C6A2ADA-970F-4AD2-9E02-AAC8D0C861F7}" type="presOf" srcId="{BFE181CC-24CF-46F8-8BE8-D213490C8727}" destId="{BA356799-0B94-4136-AAD2-CCA2885463A2}" srcOrd="0" destOrd="1" presId="urn:microsoft.com/office/officeart/2005/8/layout/vList4"/>
    <dgm:cxn modelId="{E6A413BC-7D26-486C-A1B5-3888C900761F}" srcId="{307C0DC1-B411-4DB6-B60D-1851B3E1BDF2}" destId="{26F13A47-91AF-4FE2-A749-86BE1E977A48}" srcOrd="0" destOrd="0" parTransId="{75C5C7BD-CCD9-400C-8BDF-2AA1021A4CE9}" sibTransId="{4FBC1305-C3CB-49EC-BCE3-CC4314138D91}"/>
    <dgm:cxn modelId="{003F20C6-A4BE-4899-99B7-2D696BEDB165}" srcId="{FDDAE449-74A9-49EC-8A29-379677BFDFFD}" destId="{ED66541B-4AD0-4ED0-B208-43B4F96A0D03}" srcOrd="1" destOrd="0" parTransId="{1D02EF70-822C-4B3A-AB55-9B8C702B3B6E}" sibTransId="{FD7637AA-2077-4F90-9FDC-B45EA6D00095}"/>
    <dgm:cxn modelId="{E6FF0DD4-3012-4700-B664-752A77F22C32}" type="presParOf" srcId="{A7FC2925-869D-4B13-92B2-5E7389B0A803}" destId="{22A36119-BCDF-4F3B-B709-C2C779402B7A}" srcOrd="0" destOrd="0" presId="urn:microsoft.com/office/officeart/2005/8/layout/vList4"/>
    <dgm:cxn modelId="{E9CE0D04-9B2F-471D-A1BD-C38F058AE20F}" type="presParOf" srcId="{22A36119-BCDF-4F3B-B709-C2C779402B7A}" destId="{9B597402-188C-4D4D-B736-5510C7490E24}" srcOrd="0" destOrd="0" presId="urn:microsoft.com/office/officeart/2005/8/layout/vList4"/>
    <dgm:cxn modelId="{4A05B499-6B8B-438C-AFDE-D05C098D4427}" type="presParOf" srcId="{22A36119-BCDF-4F3B-B709-C2C779402B7A}" destId="{14FCFF27-F11C-43CD-AEBD-F82E78A7B476}" srcOrd="1" destOrd="0" presId="urn:microsoft.com/office/officeart/2005/8/layout/vList4"/>
    <dgm:cxn modelId="{0F8C85F7-D7BE-4DCD-978C-6F8908990F67}" type="presParOf" srcId="{22A36119-BCDF-4F3B-B709-C2C779402B7A}" destId="{BDEE95EF-F872-4320-8F1C-D52D20F1EF2C}" srcOrd="2" destOrd="0" presId="urn:microsoft.com/office/officeart/2005/8/layout/vList4"/>
    <dgm:cxn modelId="{AE3D1C8B-1A40-43D7-9843-5B7BFF0431F3}" type="presParOf" srcId="{A7FC2925-869D-4B13-92B2-5E7389B0A803}" destId="{4D510630-43B0-4227-878C-49AB7F3A7C99}" srcOrd="1" destOrd="0" presId="urn:microsoft.com/office/officeart/2005/8/layout/vList4"/>
    <dgm:cxn modelId="{B1730002-F949-4F27-B8DB-8CFF9155898A}" type="presParOf" srcId="{A7FC2925-869D-4B13-92B2-5E7389B0A803}" destId="{C8D8E404-D544-4DF7-809B-58C04574B26A}" srcOrd="2" destOrd="0" presId="urn:microsoft.com/office/officeart/2005/8/layout/vList4"/>
    <dgm:cxn modelId="{723EF382-C5D2-4D9A-972E-262D028ED2D8}" type="presParOf" srcId="{C8D8E404-D544-4DF7-809B-58C04574B26A}" destId="{2C9D0853-7D36-4669-8D38-6653E8744D04}" srcOrd="0" destOrd="0" presId="urn:microsoft.com/office/officeart/2005/8/layout/vList4"/>
    <dgm:cxn modelId="{942F6A70-306A-47E3-8C09-301C432739D0}" type="presParOf" srcId="{C8D8E404-D544-4DF7-809B-58C04574B26A}" destId="{54545F85-D6C0-42CD-AE84-3684D5175962}" srcOrd="1" destOrd="0" presId="urn:microsoft.com/office/officeart/2005/8/layout/vList4"/>
    <dgm:cxn modelId="{00EC42E9-5E7F-4B77-A19C-01D407E07EB5}" type="presParOf" srcId="{C8D8E404-D544-4DF7-809B-58C04574B26A}" destId="{34E3541B-6906-4C6C-A9E7-FA89BF1AB492}" srcOrd="2" destOrd="0" presId="urn:microsoft.com/office/officeart/2005/8/layout/vList4"/>
    <dgm:cxn modelId="{E49DF81D-E537-4B59-B8C7-2B112A542FD2}" type="presParOf" srcId="{A7FC2925-869D-4B13-92B2-5E7389B0A803}" destId="{3FD3722C-77BB-40DE-8948-EDBA83EA902D}" srcOrd="3" destOrd="0" presId="urn:microsoft.com/office/officeart/2005/8/layout/vList4"/>
    <dgm:cxn modelId="{520187F3-FF19-4414-B034-52FAB20C9DE0}" type="presParOf" srcId="{A7FC2925-869D-4B13-92B2-5E7389B0A803}" destId="{6783BE15-CB06-4846-A033-3631470C0B28}" srcOrd="4" destOrd="0" presId="urn:microsoft.com/office/officeart/2005/8/layout/vList4"/>
    <dgm:cxn modelId="{7314F315-3F39-47BE-97AB-91CF041CB8F0}" type="presParOf" srcId="{6783BE15-CB06-4846-A033-3631470C0B28}" destId="{BA356799-0B94-4136-AAD2-CCA2885463A2}" srcOrd="0" destOrd="0" presId="urn:microsoft.com/office/officeart/2005/8/layout/vList4"/>
    <dgm:cxn modelId="{96EF5E41-923F-4E23-BBA0-891CE20BB5E8}" type="presParOf" srcId="{6783BE15-CB06-4846-A033-3631470C0B28}" destId="{A1215AD8-1237-4A54-9C30-6A07CA567E4B}" srcOrd="1" destOrd="0" presId="urn:microsoft.com/office/officeart/2005/8/layout/vList4"/>
    <dgm:cxn modelId="{336806B3-8C37-4537-8195-27A39D188277}" type="presParOf" srcId="{6783BE15-CB06-4846-A033-3631470C0B28}" destId="{9B13FE2F-CAEF-42AB-88B5-02A1A197E2E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97402-188C-4D4D-B736-5510C7490E24}">
      <dsp:nvSpPr>
        <dsp:cNvPr id="0" name=""/>
        <dsp:cNvSpPr/>
      </dsp:nvSpPr>
      <dsp:spPr>
        <a:xfrm>
          <a:off x="0" y="0"/>
          <a:ext cx="8596312" cy="15857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Youth in cities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smtClean="0">
              <a:solidFill>
                <a:schemeClr val="tx1"/>
              </a:solidFill>
            </a:rPr>
            <a:t>Issue - integrating a youth lens to situation analysis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smtClean="0">
              <a:solidFill>
                <a:schemeClr val="tx1"/>
              </a:solidFill>
            </a:rPr>
            <a:t>Solution - Consultations with youth on the challenges/ barriers/ weakness they experience in the policy making process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877833" y="0"/>
        <a:ext cx="6718478" cy="1585710"/>
      </dsp:txXfrm>
    </dsp:sp>
    <dsp:sp modelId="{14FCFF27-F11C-43CD-AEBD-F82E78A7B476}">
      <dsp:nvSpPr>
        <dsp:cNvPr id="0" name=""/>
        <dsp:cNvSpPr/>
      </dsp:nvSpPr>
      <dsp:spPr>
        <a:xfrm>
          <a:off x="158571" y="158571"/>
          <a:ext cx="1719262" cy="1268568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D0853-7D36-4669-8D38-6653E8744D04}">
      <dsp:nvSpPr>
        <dsp:cNvPr id="0" name=""/>
        <dsp:cNvSpPr/>
      </dsp:nvSpPr>
      <dsp:spPr>
        <a:xfrm>
          <a:off x="0" y="1744282"/>
          <a:ext cx="8596312" cy="1585710"/>
        </a:xfrm>
        <a:prstGeom prst="roundRect">
          <a:avLst>
            <a:gd name="adj" fmla="val 10000"/>
          </a:avLst>
        </a:prstGeom>
        <a:solidFill>
          <a:schemeClr val="accent3">
            <a:hueOff val="3029566"/>
            <a:satOff val="18270"/>
            <a:lumOff val="-110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Government sector officials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smtClean="0">
              <a:solidFill>
                <a:schemeClr val="tx1"/>
              </a:solidFill>
            </a:rPr>
            <a:t>Issue - Acquiring Capacity that meet the global demands of policy making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smtClean="0">
              <a:solidFill>
                <a:schemeClr val="tx1"/>
              </a:solidFill>
            </a:rPr>
            <a:t>Solution - Organize an online training program for policy makers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877833" y="1744282"/>
        <a:ext cx="6718478" cy="1585710"/>
      </dsp:txXfrm>
    </dsp:sp>
    <dsp:sp modelId="{54545F85-D6C0-42CD-AE84-3684D5175962}">
      <dsp:nvSpPr>
        <dsp:cNvPr id="0" name=""/>
        <dsp:cNvSpPr/>
      </dsp:nvSpPr>
      <dsp:spPr>
        <a:xfrm>
          <a:off x="158571" y="1902853"/>
          <a:ext cx="1719262" cy="1268568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630964"/>
            <a:satOff val="-13498"/>
            <a:lumOff val="-24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56799-0B94-4136-AAD2-CCA2885463A2}">
      <dsp:nvSpPr>
        <dsp:cNvPr id="0" name=""/>
        <dsp:cNvSpPr/>
      </dsp:nvSpPr>
      <dsp:spPr>
        <a:xfrm>
          <a:off x="0" y="3488564"/>
          <a:ext cx="8596312" cy="1585710"/>
        </a:xfrm>
        <a:prstGeom prst="roundRect">
          <a:avLst>
            <a:gd name="adj" fmla="val 10000"/>
          </a:avLst>
        </a:prstGeom>
        <a:solidFill>
          <a:schemeClr val="accent3">
            <a:hueOff val="6059133"/>
            <a:satOff val="36540"/>
            <a:lumOff val="-221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University students</a:t>
          </a:r>
          <a:endParaRPr lang="en-US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smtClean="0">
              <a:solidFill>
                <a:schemeClr val="tx1"/>
              </a:solidFill>
            </a:rPr>
            <a:t>Issue - Decreased flow of information to university students about practices at the global level</a:t>
          </a:r>
          <a:endParaRPr lang="en-US" sz="16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smtClean="0">
              <a:solidFill>
                <a:schemeClr val="tx1"/>
              </a:solidFill>
            </a:rPr>
            <a:t>Solution - Provide information on existing, upcoming opportunities, good practices on school to work transition, then interview about their relevance to them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1877833" y="3488564"/>
        <a:ext cx="6718478" cy="1585710"/>
      </dsp:txXfrm>
    </dsp:sp>
    <dsp:sp modelId="{A1215AD8-1237-4A54-9C30-6A07CA567E4B}">
      <dsp:nvSpPr>
        <dsp:cNvPr id="0" name=""/>
        <dsp:cNvSpPr/>
      </dsp:nvSpPr>
      <dsp:spPr>
        <a:xfrm>
          <a:off x="158571" y="3647135"/>
          <a:ext cx="1719262" cy="1268568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5261928"/>
            <a:satOff val="-26997"/>
            <a:lumOff val="-48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60A0E-B185-CC46-8AF3-BD0C6B475058}" type="datetimeFigureOut">
              <a:rPr lang="en-US" smtClean="0"/>
              <a:t>8/22/17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6BB93-C813-F24D-B76E-38B3AC3D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9403" y="2145225"/>
            <a:ext cx="7934600" cy="1646302"/>
          </a:xfrm>
        </p:spPr>
        <p:txBody>
          <a:bodyPr/>
          <a:lstStyle/>
          <a:p>
            <a:r>
              <a:rPr lang="en-US" sz="6000" b="1" dirty="0" smtClean="0"/>
              <a:t>YOUTH POLICY TOOLBOX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791527"/>
            <a:ext cx="7766936" cy="10968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ON EXPERIMENTS 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3059" y="4662152"/>
            <a:ext cx="427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Presents by – Wathsaridu </a:t>
            </a:r>
            <a:r>
              <a:rPr lang="en-US" dirty="0" err="1" smtClean="0"/>
              <a:t>Karunarathna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8233" y="423081"/>
            <a:ext cx="7035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National Workshop to test and apply Youth Policy Toolbox</a:t>
            </a:r>
          </a:p>
          <a:p>
            <a:pPr algn="ctr"/>
            <a:r>
              <a:rPr lang="en-US" sz="2000" b="1" u="sng" dirty="0" smtClean="0"/>
              <a:t>Sri Lanka </a:t>
            </a:r>
            <a:endParaRPr lang="en-US" sz="2000" b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61" y="6041661"/>
            <a:ext cx="2648937" cy="81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182" y="586852"/>
            <a:ext cx="85472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The respondents pointed out </a:t>
            </a:r>
            <a:r>
              <a:rPr lang="en-US" sz="2000" b="1" u="sng" dirty="0" smtClean="0"/>
              <a:t>that</a:t>
            </a:r>
          </a:p>
          <a:p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80% had stated that case studies could bring better outcomes if implemented in </a:t>
            </a:r>
            <a:r>
              <a:rPr lang="en-US" dirty="0" err="1" smtClean="0"/>
              <a:t>sri</a:t>
            </a:r>
            <a:r>
              <a:rPr lang="en-US" dirty="0" smtClean="0"/>
              <a:t> </a:t>
            </a:r>
            <a:r>
              <a:rPr lang="en-US" dirty="0" err="1" smtClean="0"/>
              <a:t>lanka</a:t>
            </a:r>
            <a:r>
              <a:rPr lang="en-US" dirty="0" smtClean="0"/>
              <a:t> (Mongolia – Youth labor exchange center/ Nepal – Employment fund)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Less career guidance opportunities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is a need for a mechanism to </a:t>
            </a:r>
            <a:r>
              <a:rPr lang="en-US" dirty="0"/>
              <a:t>ensure decent </a:t>
            </a:r>
            <a:r>
              <a:rPr lang="en-US" dirty="0" smtClean="0"/>
              <a:t>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</a:t>
            </a:r>
            <a:r>
              <a:rPr lang="en" dirty="0" smtClean="0"/>
              <a:t>ommunication,access to technology and cultural impact are barriers to find employment</a:t>
            </a:r>
          </a:p>
          <a:p>
            <a:endParaRPr lang="en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No high level </a:t>
            </a:r>
            <a:r>
              <a:rPr lang="en-US" dirty="0" smtClean="0"/>
              <a:t>identification, endorsement and commitment </a:t>
            </a:r>
            <a:r>
              <a:rPr lang="en-US" dirty="0"/>
              <a:t>to gear </a:t>
            </a:r>
            <a:r>
              <a:rPr lang="en-US" dirty="0" smtClean="0"/>
              <a:t>up </a:t>
            </a: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Completing professional qualifications that has a demand in the field is essential but competitive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to register unemployed youth through an online database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41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run experiments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139"/>
            <a:ext cx="8596668" cy="3880773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" dirty="0" smtClean="0"/>
              <a:t>Language barrier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" dirty="0"/>
              <a:t>A</a:t>
            </a:r>
            <a:r>
              <a:rPr lang="en" dirty="0" smtClean="0"/>
              <a:t>ccess to internet and email is still at a critical state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" dirty="0" smtClean="0"/>
              <a:t>Some partcipants were reluctant to read /reply for emails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C</a:t>
            </a:r>
            <a:r>
              <a:rPr lang="en" dirty="0" smtClean="0"/>
              <a:t>hanging the traditional policymaking process is not an intention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" dirty="0" smtClean="0"/>
              <a:t>Respondants were busy with their daily routines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" dirty="0" smtClean="0"/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endParaRPr lang="en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1463"/>
            <a:ext cx="9026224" cy="3880773"/>
          </a:xfrm>
        </p:spPr>
        <p:txBody>
          <a:bodyPr>
            <a:normAutofit lnSpcReduction="10000"/>
          </a:bodyPr>
          <a:lstStyle/>
          <a:p>
            <a:pPr marL="7620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" sz="2400" dirty="0" smtClean="0">
                <a:solidFill>
                  <a:srgbClr val="000000"/>
                </a:solidFill>
              </a:rPr>
              <a:t>1. Giving a youth lens to situational analysis of policy making is highlighted</a:t>
            </a:r>
          </a:p>
          <a:p>
            <a:pPr marL="7620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" sz="2400" dirty="0" smtClean="0">
              <a:solidFill>
                <a:srgbClr val="000000"/>
              </a:solidFill>
            </a:endParaRPr>
          </a:p>
          <a:p>
            <a:pPr marL="7620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" sz="2400" dirty="0" smtClean="0">
                <a:solidFill>
                  <a:srgbClr val="000000"/>
                </a:solidFill>
              </a:rPr>
              <a:t>2. There is a need of policymakers to undergo a capacity building in order to face the  challenges in the real world policy making process</a:t>
            </a:r>
          </a:p>
          <a:p>
            <a:pPr marL="7620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" sz="2400" dirty="0" smtClean="0">
              <a:solidFill>
                <a:srgbClr val="000000"/>
              </a:solidFill>
            </a:endParaRPr>
          </a:p>
          <a:p>
            <a:pPr marL="7620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" sz="2400" dirty="0" smtClean="0">
                <a:solidFill>
                  <a:srgbClr val="000000"/>
                </a:solidFill>
              </a:rPr>
              <a:t>3. </a:t>
            </a:r>
            <a:r>
              <a:rPr lang="en" sz="2400" dirty="0">
                <a:solidFill>
                  <a:srgbClr val="000000"/>
                </a:solidFill>
              </a:rPr>
              <a:t>University students whom are entering into the world of work are interested to know case studies and good practices</a:t>
            </a:r>
          </a:p>
          <a:p>
            <a:pPr marL="7620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endParaRPr lang="en" sz="2400" dirty="0" smtClean="0">
              <a:solidFill>
                <a:srgbClr val="000000"/>
              </a:solidFill>
            </a:endParaRPr>
          </a:p>
          <a:p>
            <a:pPr marL="76200" indent="0">
              <a:spcBef>
                <a:spcPts val="0"/>
              </a:spcBef>
              <a:buClr>
                <a:srgbClr val="000000"/>
              </a:buClr>
              <a:buSzPct val="100000"/>
              <a:buNone/>
            </a:pPr>
            <a:r>
              <a:rPr lang="en" sz="2400" dirty="0" smtClean="0">
                <a:solidFill>
                  <a:srgbClr val="000000"/>
                </a:solidFill>
              </a:rPr>
              <a:t>4. Mainstreaming Youth in the policy making process is a must</a:t>
            </a:r>
          </a:p>
          <a:p>
            <a:pPr marL="457200" indent="-381000">
              <a:spcBef>
                <a:spcPts val="0"/>
              </a:spcBef>
              <a:buClr>
                <a:srgbClr val="000000"/>
              </a:buClr>
              <a:buSzPct val="100000"/>
              <a:buFont typeface="Wingdings 3" charset="2"/>
              <a:buAutoNum type="arabicPeriod"/>
            </a:pPr>
            <a:endParaRPr lang="en" sz="2400" dirty="0">
              <a:solidFill>
                <a:srgbClr val="000000"/>
              </a:solidFill>
            </a:endParaRPr>
          </a:p>
          <a:p>
            <a:pPr marL="457200" indent="-381000">
              <a:spcBef>
                <a:spcPts val="0"/>
              </a:spcBef>
              <a:buClr>
                <a:srgbClr val="000000"/>
              </a:buClr>
              <a:buSzPct val="100000"/>
              <a:buFont typeface="Wingdings 3" charset="2"/>
              <a:buAutoNum type="arabicPeriod"/>
            </a:pPr>
            <a:endParaRPr lang="en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Shape 205"/>
          <p:cNvSpPr txBox="1">
            <a:spLocks/>
          </p:cNvSpPr>
          <p:nvPr/>
        </p:nvSpPr>
        <p:spPr>
          <a:xfrm>
            <a:off x="628650" y="1369218"/>
            <a:ext cx="7886700" cy="3263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1000">
              <a:spcBef>
                <a:spcPts val="0"/>
              </a:spcBef>
              <a:buClr>
                <a:srgbClr val="000000"/>
              </a:buClr>
              <a:buSzPct val="100000"/>
              <a:buFont typeface="Wingdings 3" charset="2"/>
              <a:buAutoNum type="arabicPeriod"/>
            </a:pPr>
            <a:endParaRPr lang="en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237" y="2916072"/>
            <a:ext cx="4230806" cy="1028132"/>
          </a:xfrm>
        </p:spPr>
        <p:txBody>
          <a:bodyPr>
            <a:noAutofit/>
          </a:bodyPr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79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4209"/>
            <a:ext cx="8596668" cy="42671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After several discussions with senior government officials, policy makers and youth we identified that risky assumptions for the Policy toolbox in Sri Lankan are,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Youth in cities need to add a youth lens to the situational analysis of policy making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Policymakers </a:t>
            </a:r>
            <a:r>
              <a:rPr lang="en-US" dirty="0">
                <a:solidFill>
                  <a:schemeClr val="tx1"/>
                </a:solidFill>
              </a:rPr>
              <a:t>undergo a traditional trajectory of policy making and they have less capacity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University students do not want </a:t>
            </a:r>
            <a:r>
              <a:rPr lang="en-US" dirty="0">
                <a:solidFill>
                  <a:schemeClr val="tx1"/>
                </a:solidFill>
              </a:rPr>
              <a:t>to see good practices from other </a:t>
            </a:r>
            <a:r>
              <a:rPr lang="en-US" dirty="0" smtClean="0">
                <a:solidFill>
                  <a:schemeClr val="tx1"/>
                </a:solidFill>
              </a:rPr>
              <a:t>countries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Authorities experience a less </a:t>
            </a:r>
            <a:r>
              <a:rPr lang="en-US" dirty="0">
                <a:solidFill>
                  <a:schemeClr val="tx1"/>
                </a:solidFill>
              </a:rPr>
              <a:t>coordination between institutions, departments and organizations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812" y="0"/>
            <a:ext cx="12188377" cy="6857997"/>
            <a:chOff x="1812" y="0"/>
            <a:chExt cx="12188377" cy="6857997"/>
          </a:xfrm>
        </p:grpSpPr>
        <p:pic>
          <p:nvPicPr>
            <p:cNvPr id="5" name="Shape 10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812" y="0"/>
              <a:ext cx="12188377" cy="6857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105"/>
            <p:cNvSpPr txBox="1"/>
            <p:nvPr/>
          </p:nvSpPr>
          <p:spPr>
            <a:xfrm>
              <a:off x="634475" y="775725"/>
              <a:ext cx="2173800" cy="168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00">
                <a:solidFill>
                  <a:srgbClr val="073763"/>
                </a:solidFill>
              </a:endParaRPr>
            </a:p>
          </p:txBody>
        </p:sp>
        <p:sp>
          <p:nvSpPr>
            <p:cNvPr id="7" name="Shape 106"/>
            <p:cNvSpPr txBox="1"/>
            <p:nvPr/>
          </p:nvSpPr>
          <p:spPr>
            <a:xfrm>
              <a:off x="634475" y="3339150"/>
              <a:ext cx="2173800" cy="1317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073763"/>
                  </a:solidFill>
                </a:rPr>
                <a:t>National Youth Services Council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073763"/>
                  </a:solidFill>
                </a:rPr>
                <a:t>Ministry of national Policy and Economic affairs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073763"/>
                  </a:solidFill>
                </a:rPr>
                <a:t>Open University of Sri lanka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073763"/>
                  </a:solidFill>
                </a:rPr>
                <a:t>Sri lanka Federation of Youth Clubs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073763"/>
                  </a:solidFill>
                </a:rPr>
                <a:t>Sri lanka Youth Parliament</a:t>
              </a:r>
            </a:p>
            <a:p>
              <a:pPr lv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073763"/>
                  </a:solidFill>
                </a:rPr>
                <a:t>University Students Union</a:t>
              </a:r>
            </a:p>
            <a:p>
              <a:pPr lvl="0" rtl="0">
                <a:spcBef>
                  <a:spcPts val="0"/>
                </a:spcBef>
                <a:buNone/>
              </a:pPr>
              <a:endParaRPr sz="1000">
                <a:solidFill>
                  <a:srgbClr val="073763"/>
                </a:solidFill>
              </a:endParaRPr>
            </a:p>
          </p:txBody>
        </p:sp>
        <p:sp>
          <p:nvSpPr>
            <p:cNvPr id="8" name="Shape 107"/>
            <p:cNvSpPr txBox="1"/>
            <p:nvPr/>
          </p:nvSpPr>
          <p:spPr>
            <a:xfrm>
              <a:off x="2819375" y="775725"/>
              <a:ext cx="2173800" cy="3880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073763"/>
                  </a:solidFill>
                </a:rPr>
                <a:t>Keeping the website updated by sharing good practices, information and statistics </a:t>
              </a:r>
            </a:p>
            <a:p>
              <a:pPr lvl="0" rtl="0">
                <a:spcBef>
                  <a:spcPts val="0"/>
                </a:spcBef>
                <a:buNone/>
              </a:pPr>
              <a:endParaRPr sz="1000">
                <a:solidFill>
                  <a:srgbClr val="073763"/>
                </a:solidFill>
              </a:endParaRPr>
            </a:p>
          </p:txBody>
        </p:sp>
        <p:sp>
          <p:nvSpPr>
            <p:cNvPr id="9" name="Shape 108"/>
            <p:cNvSpPr txBox="1"/>
            <p:nvPr/>
          </p:nvSpPr>
          <p:spPr>
            <a:xfrm>
              <a:off x="5004262" y="731975"/>
              <a:ext cx="2173800" cy="168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073763"/>
                  </a:solidFill>
                </a:rPr>
                <a:t>Toolbox with online training for policymakers and youth nonprofits and case examples of school-to-work transition programmes from other countries.</a:t>
              </a:r>
            </a:p>
          </p:txBody>
        </p:sp>
        <p:sp>
          <p:nvSpPr>
            <p:cNvPr id="10" name="Shape 109"/>
            <p:cNvSpPr txBox="1"/>
            <p:nvPr/>
          </p:nvSpPr>
          <p:spPr>
            <a:xfrm>
              <a:off x="4982075" y="3155850"/>
              <a:ext cx="2173800" cy="168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457200" lvl="0" indent="-292100" rtl="0">
                <a:spcBef>
                  <a:spcPts val="0"/>
                </a:spcBef>
                <a:buClr>
                  <a:srgbClr val="073763"/>
                </a:buClr>
                <a:buSzPct val="100000"/>
                <a:buChar char="●"/>
              </a:pPr>
              <a:r>
                <a:rPr lang="en-US" sz="1000">
                  <a:solidFill>
                    <a:srgbClr val="073763"/>
                  </a:solidFill>
                </a:rPr>
                <a:t>Partner with National Youth Services Council to reach out to youth</a:t>
              </a:r>
            </a:p>
            <a:p>
              <a:pPr marL="457200" lvl="0" indent="-292100" rtl="0">
                <a:spcBef>
                  <a:spcPts val="0"/>
                </a:spcBef>
                <a:buClr>
                  <a:srgbClr val="073763"/>
                </a:buClr>
                <a:buSzPct val="100000"/>
                <a:buChar char="●"/>
              </a:pPr>
              <a:r>
                <a:rPr lang="en-US" sz="1000">
                  <a:solidFill>
                    <a:srgbClr val="073763"/>
                  </a:solidFill>
                </a:rPr>
                <a:t>Reach Youth in Cities through Federation of Youth clubs</a:t>
              </a:r>
            </a:p>
            <a:p>
              <a:pPr marL="457200" lvl="0" indent="-292100" rtl="0">
                <a:spcBef>
                  <a:spcPts val="0"/>
                </a:spcBef>
                <a:buClr>
                  <a:srgbClr val="073763"/>
                </a:buClr>
                <a:buSzPct val="100000"/>
                <a:buChar char="●"/>
              </a:pPr>
              <a:r>
                <a:rPr lang="en-US" sz="1000">
                  <a:solidFill>
                    <a:srgbClr val="073763"/>
                  </a:solidFill>
                </a:rPr>
                <a:t>Reach policymakers through the Ministry of Youth</a:t>
              </a:r>
            </a:p>
            <a:p>
              <a:pPr marL="457200" lvl="0" indent="-292100" rtl="0">
                <a:spcBef>
                  <a:spcPts val="0"/>
                </a:spcBef>
                <a:buClr>
                  <a:srgbClr val="073763"/>
                </a:buClr>
                <a:buSzPct val="100000"/>
                <a:buChar char="●"/>
              </a:pPr>
              <a:r>
                <a:rPr lang="en-US" sz="1000">
                  <a:solidFill>
                    <a:srgbClr val="073763"/>
                  </a:solidFill>
                </a:rPr>
                <a:t>University Students through the respective associations/unions</a:t>
              </a:r>
            </a:p>
          </p:txBody>
        </p:sp>
        <p:sp>
          <p:nvSpPr>
            <p:cNvPr id="11" name="Shape 110"/>
            <p:cNvSpPr txBox="1"/>
            <p:nvPr/>
          </p:nvSpPr>
          <p:spPr>
            <a:xfrm>
              <a:off x="7155875" y="775725"/>
              <a:ext cx="2173800" cy="168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457200" lvl="0" indent="-292100" rtl="0">
                <a:spcBef>
                  <a:spcPts val="0"/>
                </a:spcBef>
                <a:buClr>
                  <a:srgbClr val="073763"/>
                </a:buClr>
                <a:buSzPct val="100000"/>
                <a:buChar char="●"/>
              </a:pPr>
              <a:r>
                <a:rPr lang="en-US" sz="1000">
                  <a:solidFill>
                    <a:srgbClr val="073763"/>
                  </a:solidFill>
                </a:rPr>
                <a:t>Youth in cities</a:t>
              </a:r>
            </a:p>
            <a:p>
              <a:pPr marL="457200" lvl="0" indent="-292100" rtl="0">
                <a:spcBef>
                  <a:spcPts val="0"/>
                </a:spcBef>
                <a:buClr>
                  <a:srgbClr val="073763"/>
                </a:buClr>
                <a:buSzPct val="100000"/>
                <a:buChar char="●"/>
              </a:pPr>
              <a:r>
                <a:rPr lang="en-US" sz="1000">
                  <a:solidFill>
                    <a:srgbClr val="073763"/>
                  </a:solidFill>
                </a:rPr>
                <a:t>Respective Policymakers in the Government Sector </a:t>
              </a:r>
            </a:p>
            <a:p>
              <a:pPr lvl="0" indent="457200" rt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073763"/>
                  </a:solidFill>
                </a:rPr>
                <a:t>eg - </a:t>
              </a:r>
            </a:p>
            <a:p>
              <a:pPr lvl="0" indent="457200" rt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073763"/>
                  </a:solidFill>
                </a:rPr>
                <a:t>1.Ministry of national Policy and Economic affairs</a:t>
              </a:r>
            </a:p>
            <a:p>
              <a:pPr lvl="0" indent="387350" rtl="0">
                <a:spcBef>
                  <a:spcPts val="0"/>
                </a:spcBef>
                <a:buClr>
                  <a:schemeClr val="dk1"/>
                </a:buClr>
                <a:buSzPct val="110000"/>
                <a:buFont typeface="Arial"/>
                <a:buNone/>
              </a:pPr>
              <a:r>
                <a:rPr lang="en-US" sz="1000">
                  <a:solidFill>
                    <a:srgbClr val="073763"/>
                  </a:solidFill>
                </a:rPr>
                <a:t>2.Open University of Sri lanka</a:t>
              </a:r>
            </a:p>
            <a:p>
              <a:pPr lvl="0" indent="457200" rt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073763"/>
                  </a:solidFill>
                </a:rPr>
                <a:t>2.Ministry of Statistics</a:t>
              </a:r>
            </a:p>
            <a:p>
              <a:pPr lvl="0" indent="457200" rtl="0">
                <a:spcBef>
                  <a:spcPts val="0"/>
                </a:spcBef>
                <a:buNone/>
              </a:pPr>
              <a:r>
                <a:rPr lang="en-US" sz="1000">
                  <a:solidFill>
                    <a:srgbClr val="073763"/>
                  </a:solidFill>
                </a:rPr>
                <a:t>3. National Youth services council</a:t>
              </a:r>
            </a:p>
            <a:p>
              <a:pPr marL="457200" lvl="0" indent="-292100" rtl="0">
                <a:spcBef>
                  <a:spcPts val="0"/>
                </a:spcBef>
                <a:buClr>
                  <a:srgbClr val="073763"/>
                </a:buClr>
                <a:buSzPct val="100000"/>
                <a:buChar char="●"/>
              </a:pPr>
              <a:r>
                <a:rPr lang="en-US" sz="1000">
                  <a:solidFill>
                    <a:srgbClr val="073763"/>
                  </a:solidFill>
                </a:rPr>
                <a:t>University Students</a:t>
              </a:r>
            </a:p>
            <a:p>
              <a:pPr marL="457200" lvl="0" indent="-292100" rtl="0">
                <a:spcBef>
                  <a:spcPts val="0"/>
                </a:spcBef>
                <a:buClr>
                  <a:srgbClr val="073763"/>
                </a:buClr>
                <a:buSzPct val="100000"/>
                <a:buChar char="●"/>
              </a:pPr>
              <a:r>
                <a:rPr lang="en-US" sz="1000">
                  <a:solidFill>
                    <a:srgbClr val="073763"/>
                  </a:solidFill>
                </a:rPr>
                <a:t>Vulnerable Youth groups</a:t>
              </a:r>
            </a:p>
          </p:txBody>
        </p:sp>
        <p:sp>
          <p:nvSpPr>
            <p:cNvPr id="12" name="Shape 111"/>
            <p:cNvSpPr txBox="1"/>
            <p:nvPr/>
          </p:nvSpPr>
          <p:spPr>
            <a:xfrm>
              <a:off x="7155875" y="3155850"/>
              <a:ext cx="2173800" cy="16839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00">
                <a:solidFill>
                  <a:srgbClr val="073763"/>
                </a:solidFill>
              </a:endParaRPr>
            </a:p>
          </p:txBody>
        </p:sp>
        <p:sp>
          <p:nvSpPr>
            <p:cNvPr id="13" name="Shape 112"/>
            <p:cNvSpPr txBox="1"/>
            <p:nvPr/>
          </p:nvSpPr>
          <p:spPr>
            <a:xfrm>
              <a:off x="9374050" y="809250"/>
              <a:ext cx="2129400" cy="2711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marL="457200" lvl="0" indent="-292100" rtl="0">
                <a:spcBef>
                  <a:spcPts val="0"/>
                </a:spcBef>
                <a:buClr>
                  <a:srgbClr val="073763"/>
                </a:buClr>
                <a:buSzPct val="100000"/>
                <a:buChar char="●"/>
              </a:pPr>
              <a:r>
                <a:rPr lang="en-US" sz="1000">
                  <a:solidFill>
                    <a:srgbClr val="073763"/>
                  </a:solidFill>
                </a:rPr>
                <a:t>Youth in cities would be interested in seeing good practices from other countries in the school-to-work transition space</a:t>
              </a:r>
            </a:p>
            <a:p>
              <a:pPr marL="457200" lvl="0" indent="-292100" rtl="0">
                <a:spcBef>
                  <a:spcPts val="0"/>
                </a:spcBef>
                <a:buClr>
                  <a:srgbClr val="073763"/>
                </a:buClr>
                <a:buSzPct val="100000"/>
                <a:buChar char="●"/>
              </a:pPr>
              <a:r>
                <a:rPr lang="en-US" sz="1000">
                  <a:solidFill>
                    <a:srgbClr val="073763"/>
                  </a:solidFill>
                </a:rPr>
                <a:t>Policymakers can compare the local context with the international context</a:t>
              </a:r>
            </a:p>
            <a:p>
              <a:pPr marL="457200" lvl="0" indent="-292100" rtl="0">
                <a:spcBef>
                  <a:spcPts val="0"/>
                </a:spcBef>
                <a:buClr>
                  <a:srgbClr val="073763"/>
                </a:buClr>
                <a:buSzPct val="100000"/>
                <a:buChar char="●"/>
              </a:pPr>
              <a:r>
                <a:rPr lang="en-US" sz="1000">
                  <a:solidFill>
                    <a:srgbClr val="073763"/>
                  </a:solidFill>
                </a:rPr>
                <a:t>Children can find out opportunities they could pursue after school</a:t>
              </a:r>
            </a:p>
            <a:p>
              <a:pPr marL="457200" lvl="0" indent="-292100" rtl="0">
                <a:spcBef>
                  <a:spcPts val="0"/>
                </a:spcBef>
                <a:buClr>
                  <a:srgbClr val="073763"/>
                </a:buClr>
                <a:buSzPct val="100000"/>
                <a:buChar char="●"/>
              </a:pPr>
              <a:r>
                <a:rPr lang="en-US" sz="1000">
                  <a:solidFill>
                    <a:srgbClr val="073763"/>
                  </a:solidFill>
                </a:rPr>
                <a:t>Reach out to global opportunities</a:t>
              </a:r>
            </a:p>
          </p:txBody>
        </p:sp>
        <p:sp>
          <p:nvSpPr>
            <p:cNvPr id="14" name="Shape 113"/>
            <p:cNvSpPr txBox="1"/>
            <p:nvPr/>
          </p:nvSpPr>
          <p:spPr>
            <a:xfrm>
              <a:off x="9329675" y="3800600"/>
              <a:ext cx="2173800" cy="1039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00">
                <a:solidFill>
                  <a:srgbClr val="073763"/>
                </a:solidFill>
              </a:endParaRPr>
            </a:p>
          </p:txBody>
        </p:sp>
        <p:sp>
          <p:nvSpPr>
            <p:cNvPr id="15" name="Shape 114"/>
            <p:cNvSpPr txBox="1"/>
            <p:nvPr/>
          </p:nvSpPr>
          <p:spPr>
            <a:xfrm>
              <a:off x="634475" y="5468500"/>
              <a:ext cx="4347600" cy="709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00">
                <a:solidFill>
                  <a:srgbClr val="073763"/>
                </a:solidFill>
              </a:endParaRPr>
            </a:p>
          </p:txBody>
        </p:sp>
        <p:sp>
          <p:nvSpPr>
            <p:cNvPr id="16" name="Shape 115"/>
            <p:cNvSpPr txBox="1"/>
            <p:nvPr/>
          </p:nvSpPr>
          <p:spPr>
            <a:xfrm>
              <a:off x="7155875" y="5468500"/>
              <a:ext cx="4347600" cy="82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00">
                <a:solidFill>
                  <a:srgbClr val="073763"/>
                </a:solidFill>
              </a:endParaRPr>
            </a:p>
          </p:txBody>
        </p:sp>
        <p:sp>
          <p:nvSpPr>
            <p:cNvPr id="17" name="Shape 116"/>
            <p:cNvSpPr txBox="1"/>
            <p:nvPr/>
          </p:nvSpPr>
          <p:spPr>
            <a:xfrm>
              <a:off x="4982075" y="5468500"/>
              <a:ext cx="2173800" cy="8244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00">
                <a:solidFill>
                  <a:srgbClr val="07376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31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conducted so far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901962"/>
              </p:ext>
            </p:extLst>
          </p:nvPr>
        </p:nvGraphicFramePr>
        <p:xfrm>
          <a:off x="677863" y="1313645"/>
          <a:ext cx="8596312" cy="5074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2884" y="5280341"/>
            <a:ext cx="1738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experiment 3 (concierge)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7857" y="3475150"/>
            <a:ext cx="1738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experiment </a:t>
            </a:r>
            <a:r>
              <a:rPr lang="en-US" b="1" cap="all" dirty="0" smtClean="0"/>
              <a:t>2 (pitch)</a:t>
            </a:r>
            <a:endParaRPr lang="en-US" b="1" cap="all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6341" y="1723627"/>
            <a:ext cx="1843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/>
              <a:t>experiment </a:t>
            </a:r>
            <a:r>
              <a:rPr lang="en-US" b="1" cap="all" dirty="0" smtClean="0"/>
              <a:t>1 (exploration)</a:t>
            </a:r>
            <a:endParaRPr lang="en-US" b="1" cap="al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0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3317"/>
            <a:ext cx="8596668" cy="1320800"/>
          </a:xfrm>
        </p:spPr>
        <p:txBody>
          <a:bodyPr/>
          <a:lstStyle/>
          <a:p>
            <a:pPr lvl="0"/>
            <a:r>
              <a:rPr lang="en-US" dirty="0" smtClean="0"/>
              <a:t>Experiment 1  - </a:t>
            </a:r>
            <a:r>
              <a:rPr lang="en-US" dirty="0"/>
              <a:t>Youth in cities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7334" y="1156611"/>
            <a:ext cx="8596668" cy="1818601"/>
            <a:chOff x="-356" y="-334853"/>
            <a:chExt cx="8596668" cy="1637227"/>
          </a:xfrm>
          <a:solidFill>
            <a:srgbClr val="8BA85B"/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-334853"/>
              <a:ext cx="8596312" cy="158571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-356" y="-221168"/>
              <a:ext cx="8596667" cy="15235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285750" lvl="1" indent="-28575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Issue - integrating a youth lens to situation analysis</a:t>
              </a:r>
              <a:endParaRPr lang="en-US" sz="1600" b="1" kern="1200" dirty="0">
                <a:solidFill>
                  <a:schemeClr val="tx1"/>
                </a:solidFill>
              </a:endParaRPr>
            </a:p>
            <a:p>
              <a:pPr marL="285750" lvl="1" indent="-28575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Solution - Consultations with youth on the challenges/ barriers/ weakness they experience in the policy making process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chemeClr val="tx1"/>
                  </a:solidFill>
                </a:rPr>
                <a:t>Test – Provide </a:t>
              </a:r>
              <a:r>
                <a:rPr lang="en-US" sz="1600" b="1" dirty="0">
                  <a:solidFill>
                    <a:schemeClr val="tx1"/>
                  </a:solidFill>
                </a:rPr>
                <a:t>information on Youth policy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toolbox statistics </a:t>
              </a:r>
              <a:r>
                <a:rPr lang="en-US" sz="1600" b="1" dirty="0">
                  <a:solidFill>
                    <a:schemeClr val="tx1"/>
                  </a:solidFill>
                </a:rPr>
                <a:t>and data from the government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departments and </a:t>
              </a:r>
              <a:r>
                <a:rPr lang="en-US" sz="1600" b="1" dirty="0">
                  <a:solidFill>
                    <a:schemeClr val="tx1"/>
                  </a:solidFill>
                </a:rPr>
                <a:t>interview for their perspectives on the current policy making process in </a:t>
              </a:r>
              <a:r>
                <a:rPr lang="en-US" sz="1600" b="1" dirty="0" err="1">
                  <a:solidFill>
                    <a:schemeClr val="tx1"/>
                  </a:solidFill>
                </a:rPr>
                <a:t>sri</a:t>
              </a:r>
              <a:r>
                <a:rPr lang="en-US" sz="1600" b="1" dirty="0">
                  <a:solidFill>
                    <a:schemeClr val="tx1"/>
                  </a:solidFill>
                </a:rPr>
                <a:t> </a:t>
              </a:r>
              <a:r>
                <a:rPr lang="en-US" sz="1600" b="1" dirty="0" err="1">
                  <a:solidFill>
                    <a:schemeClr val="tx1"/>
                  </a:solidFill>
                </a:rPr>
                <a:t>lanka</a:t>
              </a:r>
              <a:endParaRPr lang="en-US" sz="1600" b="1" kern="1200" dirty="0" smtClean="0">
                <a:solidFill>
                  <a:schemeClr val="tx1"/>
                </a:solidFill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240690"/>
            <a:ext cx="4523232" cy="3389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265" y="3240690"/>
            <a:ext cx="3602736" cy="33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7334" y="668742"/>
            <a:ext cx="8596667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The respondents pointed out that</a:t>
            </a:r>
          </a:p>
          <a:p>
            <a:pPr>
              <a:lnSpc>
                <a:spcPct val="150000"/>
              </a:lnSpc>
            </a:pPr>
            <a:endParaRPr lang="en-US" sz="1200" u="sng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lack of career guidance and counselling opportunities in the context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No mechanism to measure and ensure decent jobs in the job market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Conflict between governments lead to lose their employment with the government </a:t>
            </a:r>
            <a:r>
              <a:rPr lang="en-US" dirty="0" smtClean="0"/>
              <a:t>change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No wide ranging consultation of youth and senior citizens – </a:t>
            </a:r>
            <a:r>
              <a:rPr lang="en-US" i="1" u="sng" dirty="0">
                <a:solidFill>
                  <a:srgbClr val="FF0000"/>
                </a:solidFill>
              </a:rPr>
              <a:t>many youth voted on this</a:t>
            </a:r>
            <a:endParaRPr lang="en-US" i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Over </a:t>
            </a:r>
            <a:r>
              <a:rPr lang="en-US" dirty="0"/>
              <a:t>time, developed policies should be corrected or terminated if they turn out to be </a:t>
            </a:r>
            <a:r>
              <a:rPr lang="en-US" dirty="0" smtClean="0"/>
              <a:t>failures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Less knowledge on census</a:t>
            </a:r>
            <a:r>
              <a:rPr lang="en-US" dirty="0"/>
              <a:t>, research </a:t>
            </a:r>
            <a:r>
              <a:rPr lang="en-US" dirty="0" smtClean="0"/>
              <a:t>and employment statistics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Having less experienced facilitators and resource </a:t>
            </a:r>
            <a:r>
              <a:rPr lang="en-US" dirty="0" smtClean="0"/>
              <a:t>people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Mismatch between the ideologies when </a:t>
            </a:r>
            <a:r>
              <a:rPr lang="en-US" dirty="0" smtClean="0"/>
              <a:t>we are </a:t>
            </a:r>
            <a:r>
              <a:rPr lang="en-US" dirty="0"/>
              <a:t>going to </a:t>
            </a:r>
            <a:r>
              <a:rPr lang="en-US" dirty="0" smtClean="0"/>
              <a:t>implement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No </a:t>
            </a:r>
            <a:r>
              <a:rPr lang="en-US" dirty="0"/>
              <a:t>transparency and credibility in the policy </a:t>
            </a:r>
            <a:r>
              <a:rPr lang="en-US" dirty="0" smtClean="0"/>
              <a:t>making cause the information is not shared with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58084"/>
            <a:ext cx="8596668" cy="132080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Experiment 2 - </a:t>
            </a:r>
            <a:r>
              <a:rPr lang="en-US" dirty="0"/>
              <a:t>Government sector officials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77334" y="1188243"/>
            <a:ext cx="8596312" cy="2046275"/>
            <a:chOff x="0" y="1744281"/>
            <a:chExt cx="8596312" cy="1867416"/>
          </a:xfrm>
          <a:solidFill>
            <a:srgbClr val="A69E7C"/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1744281"/>
              <a:ext cx="8596312" cy="1867416"/>
            </a:xfrm>
            <a:prstGeom prst="roundRect">
              <a:avLst>
                <a:gd name="adj" fmla="val 10000"/>
              </a:avLst>
            </a:prstGeom>
            <a:solidFill>
              <a:srgbClr val="8BA85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99003"/>
                <a:satOff val="-3627"/>
                <a:lumOff val="4314"/>
                <a:alphaOff val="0"/>
              </a:schemeClr>
            </a:fillRef>
            <a:effectRef idx="0">
              <a:schemeClr val="accent3">
                <a:hueOff val="599003"/>
                <a:satOff val="-3627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9031" y="1744282"/>
              <a:ext cx="8456271" cy="15857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t" anchorCtr="0">
              <a:noAutofit/>
            </a:bodyPr>
            <a:lstStyle/>
            <a:p>
              <a:pPr marL="114300" lvl="1" indent="-114300" algn="l" defTabSz="666750">
                <a:spcBef>
                  <a:spcPts val="15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Issue - Acquiring Capacity that meet the global demands of policy making</a:t>
              </a:r>
              <a:endParaRPr lang="en-US" sz="1600" b="1" kern="1200" dirty="0">
                <a:solidFill>
                  <a:schemeClr val="tx1"/>
                </a:solidFill>
              </a:endParaRPr>
            </a:p>
            <a:p>
              <a:pPr marL="114300" lvl="1" indent="-114300" algn="l" defTabSz="666750">
                <a:spcBef>
                  <a:spcPts val="150"/>
                </a:spcBef>
                <a:spcAft>
                  <a:spcPct val="15000"/>
                </a:spcAft>
                <a:buChar char="••"/>
              </a:pPr>
              <a:r>
                <a:rPr lang="en-US" sz="1600" b="1" dirty="0" smtClean="0">
                  <a:solidFill>
                    <a:schemeClr val="tx1"/>
                  </a:solidFill>
                </a:rPr>
                <a:t>Solution - </a:t>
              </a:r>
              <a:r>
                <a:rPr lang="en-US" sz="1600" b="1" kern="1200" dirty="0" smtClean="0">
                  <a:solidFill>
                    <a:schemeClr val="tx1"/>
                  </a:solidFill>
                </a:rPr>
                <a:t>Organize an online training program for policy making</a:t>
              </a:r>
            </a:p>
            <a:p>
              <a:pPr marL="109538" indent="-109538">
                <a:spcBef>
                  <a:spcPts val="150"/>
                </a:spcBef>
                <a:buFont typeface="Arial" panose="020B0604020202020204" pitchFamily="34" charset="0"/>
                <a:buChar char="•"/>
                <a:tabLst>
                  <a:tab pos="109538" algn="l"/>
                </a:tabLst>
              </a:pPr>
              <a:r>
                <a:rPr lang="en-US" sz="1600" b="1" dirty="0" smtClean="0">
                  <a:solidFill>
                    <a:schemeClr val="tx1"/>
                  </a:solidFill>
                </a:rPr>
                <a:t>Test -  Create </a:t>
              </a:r>
              <a:r>
                <a:rPr lang="en-US" sz="1600" b="1" dirty="0">
                  <a:solidFill>
                    <a:schemeClr val="tx1"/>
                  </a:solidFill>
                </a:rPr>
                <a:t>marketing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materials like handouts/sign </a:t>
              </a:r>
              <a:r>
                <a:rPr lang="en-US" sz="1600" b="1" dirty="0">
                  <a:solidFill>
                    <a:schemeClr val="tx1"/>
                  </a:solidFill>
                </a:rPr>
                <a:t>up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forms </a:t>
              </a:r>
              <a:r>
                <a:rPr lang="en-US" sz="1600" b="1" dirty="0">
                  <a:solidFill>
                    <a:schemeClr val="tx1"/>
                  </a:solidFill>
                </a:rPr>
                <a:t>-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Google forms and </a:t>
              </a:r>
              <a:r>
                <a:rPr lang="en-US" sz="1600" b="1" dirty="0">
                  <a:solidFill>
                    <a:schemeClr val="tx1"/>
                  </a:solidFill>
                </a:rPr>
                <a:t>individually ask whether they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believe </a:t>
              </a:r>
              <a:r>
                <a:rPr lang="en-US" sz="1600" b="1" dirty="0">
                  <a:solidFill>
                    <a:schemeClr val="tx1"/>
                  </a:solidFill>
                </a:rPr>
                <a:t>that they need the international knowledge,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experience </a:t>
              </a:r>
              <a:r>
                <a:rPr lang="en-US" sz="1600" b="1" dirty="0">
                  <a:solidFill>
                    <a:schemeClr val="tx1"/>
                  </a:solidFill>
                </a:rPr>
                <a:t>about policy making??</a:t>
              </a:r>
            </a:p>
            <a:p>
              <a:pPr>
                <a:spcBef>
                  <a:spcPts val="150"/>
                </a:spcBef>
              </a:pPr>
              <a:r>
                <a:rPr lang="en-US" sz="1600" b="1" dirty="0" smtClean="0">
                  <a:solidFill>
                    <a:schemeClr val="tx1"/>
                  </a:solidFill>
                </a:rPr>
                <a:t>  Then </a:t>
              </a:r>
              <a:r>
                <a:rPr lang="en-US" sz="1600" b="1" dirty="0">
                  <a:solidFill>
                    <a:schemeClr val="tx1"/>
                  </a:solidFill>
                </a:rPr>
                <a:t>ask are they willing to participate by paying $250 for the program?</a:t>
              </a:r>
            </a:p>
            <a:p>
              <a:pPr>
                <a:spcBef>
                  <a:spcPts val="150"/>
                </a:spcBef>
              </a:pPr>
              <a:r>
                <a:rPr lang="en-US" sz="1600" b="1" dirty="0" smtClean="0">
                  <a:solidFill>
                    <a:schemeClr val="tx1"/>
                  </a:solidFill>
                </a:rPr>
                <a:t>  Ask </a:t>
              </a:r>
              <a:r>
                <a:rPr lang="en-US" sz="1600" b="1" dirty="0">
                  <a:solidFill>
                    <a:schemeClr val="tx1"/>
                  </a:solidFill>
                </a:rPr>
                <a:t>the same question for $100 and $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50  - to measure the level of need**</a:t>
              </a:r>
              <a:endParaRPr lang="en-US" sz="1600" b="1" dirty="0">
                <a:solidFill>
                  <a:schemeClr val="tx1"/>
                </a:solidFill>
              </a:endParaRPr>
            </a:p>
            <a:p>
              <a:r>
                <a:rPr lang="en-US" sz="1600" dirty="0">
                  <a:solidFill>
                    <a:schemeClr val="tx1"/>
                  </a:solidFill>
                </a:rPr>
                <a:t/>
              </a:r>
              <a:br>
                <a:rPr lang="en-US" sz="1600" dirty="0">
                  <a:solidFill>
                    <a:schemeClr val="tx1"/>
                  </a:solidFill>
                </a:rPr>
              </a:b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603297"/>
            <a:ext cx="4200144" cy="3090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50" y="3603297"/>
            <a:ext cx="4120896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830" y="682387"/>
            <a:ext cx="8547281" cy="8074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50"/>
              </a:spcBef>
              <a:spcAft>
                <a:spcPts val="150"/>
              </a:spcAft>
            </a:pPr>
            <a:r>
              <a:rPr lang="en-US" sz="2000" b="1" u="sng" dirty="0"/>
              <a:t>The respondents pointed out </a:t>
            </a:r>
            <a:r>
              <a:rPr lang="en-US" sz="2000" b="1" u="sng" dirty="0" smtClean="0"/>
              <a:t>that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</a:pPr>
            <a:endParaRPr lang="en-US" u="sng" dirty="0"/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100% agreed that Evidence based policies/approaches are productive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50% directly said that they do not have capacity to correlate with international demands and involve in policy making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80% signed up and said that </a:t>
            </a:r>
            <a:r>
              <a:rPr lang="en" dirty="0"/>
              <a:t>they would like to participate in a training about youth policy and international </a:t>
            </a:r>
            <a:r>
              <a:rPr lang="en" dirty="0" smtClean="0"/>
              <a:t>demands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No one pointed out that it is a major issue but an issue to be concerned about.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10% said yes to pay $250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85% said yes to pay $100</a:t>
            </a:r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5% said not paying either $250,$100 or $50 </a:t>
            </a:r>
          </a:p>
          <a:p>
            <a:pPr algn="just">
              <a:spcBef>
                <a:spcPts val="150"/>
              </a:spcBef>
              <a:spcAft>
                <a:spcPts val="150"/>
              </a:spcAft>
            </a:pPr>
            <a:endParaRPr lang="en" dirty="0" smtClean="0"/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" dirty="0" smtClean="0"/>
              <a:t>No higher educational opportunities/ awareness on public policy</a:t>
            </a:r>
          </a:p>
          <a:p>
            <a:pPr marL="285750" lvl="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/>
              <a:t>No methodology to measure the success of the </a:t>
            </a:r>
            <a:r>
              <a:rPr lang="en-US" dirty="0" smtClean="0"/>
              <a:t>policy making process</a:t>
            </a:r>
          </a:p>
          <a:p>
            <a:pPr marL="285750" lvl="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Need more clear indicators and indices to statistically measure the  present situation of unemployment/ underemployment</a:t>
            </a:r>
            <a:endParaRPr lang="en-US" dirty="0"/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" dirty="0" smtClean="0"/>
          </a:p>
          <a:p>
            <a:pPr marL="285750" indent="-285750" algn="just">
              <a:spcBef>
                <a:spcPts val="150"/>
              </a:spcBef>
              <a:spcAft>
                <a:spcPts val="15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algn="just">
              <a:spcBef>
                <a:spcPts val="150"/>
              </a:spcBef>
              <a:spcAft>
                <a:spcPts val="15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55008"/>
            <a:ext cx="8596668" cy="891655"/>
          </a:xfrm>
        </p:spPr>
        <p:txBody>
          <a:bodyPr/>
          <a:lstStyle/>
          <a:p>
            <a:r>
              <a:rPr lang="en-US" dirty="0" smtClean="0"/>
              <a:t>Experiment 3 – University Students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7334" y="1160948"/>
            <a:ext cx="8596668" cy="2137060"/>
          </a:xfrm>
          <a:prstGeom prst="roundRect">
            <a:avLst>
              <a:gd name="adj" fmla="val 10000"/>
            </a:avLst>
          </a:prstGeom>
          <a:solidFill>
            <a:srgbClr val="8BA85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9003"/>
              <a:satOff val="-3627"/>
              <a:lumOff val="4314"/>
              <a:alphaOff val="0"/>
            </a:schemeClr>
          </a:fillRef>
          <a:effectRef idx="0">
            <a:schemeClr val="accent3">
              <a:hueOff val="599003"/>
              <a:satOff val="-3627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ounded Rectangle 4"/>
          <p:cNvSpPr/>
          <p:nvPr/>
        </p:nvSpPr>
        <p:spPr>
          <a:xfrm>
            <a:off x="726365" y="1147301"/>
            <a:ext cx="8456271" cy="15857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t" anchorCtr="0">
            <a:noAutofit/>
          </a:bodyPr>
          <a:lstStyle/>
          <a:p>
            <a:pPr marL="109538" lvl="0" indent="-109538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Issue - Decreased flow of information to university students about practices at the global </a:t>
            </a:r>
            <a:r>
              <a:rPr lang="en-US" sz="1600" b="1" dirty="0" smtClean="0">
                <a:solidFill>
                  <a:schemeClr val="tx1"/>
                </a:solidFill>
              </a:rPr>
              <a:t>level</a:t>
            </a:r>
          </a:p>
          <a:p>
            <a:pPr lvl="0"/>
            <a:endParaRPr lang="en-US" sz="400" b="1" dirty="0">
              <a:solidFill>
                <a:schemeClr val="tx1"/>
              </a:solidFill>
            </a:endParaRPr>
          </a:p>
          <a:p>
            <a:pPr marL="109538" lvl="0" indent="-109538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Solution - Provide information on existing, upcoming opportunities, good practices on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lvl="0"/>
            <a:r>
              <a:rPr lang="en-US" sz="1600" b="1" dirty="0" smtClean="0">
                <a:solidFill>
                  <a:schemeClr val="tx1"/>
                </a:solidFill>
              </a:rPr>
              <a:t>school </a:t>
            </a:r>
            <a:r>
              <a:rPr lang="en-US" sz="1600" b="1" dirty="0">
                <a:solidFill>
                  <a:schemeClr val="tx1"/>
                </a:solidFill>
              </a:rPr>
              <a:t>to work transition, then interview about their relevance to them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lvl="0"/>
            <a:endParaRPr lang="en-US" sz="700" b="1" dirty="0" smtClean="0">
              <a:solidFill>
                <a:schemeClr val="tx1"/>
              </a:solidFill>
            </a:endParaRPr>
          </a:p>
          <a:p>
            <a:pPr marL="109538" indent="-109538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Test -  Share </a:t>
            </a:r>
            <a:r>
              <a:rPr lang="en-US" sz="1600" b="1" dirty="0">
                <a:solidFill>
                  <a:schemeClr val="tx1"/>
                </a:solidFill>
              </a:rPr>
              <a:t>Good practices with </a:t>
            </a:r>
            <a:r>
              <a:rPr lang="en-US" sz="1600" b="1" dirty="0" smtClean="0">
                <a:solidFill>
                  <a:schemeClr val="tx1"/>
                </a:solidFill>
              </a:rPr>
              <a:t>them and Asked </a:t>
            </a:r>
            <a:r>
              <a:rPr lang="en-US" sz="1600" b="1" dirty="0">
                <a:solidFill>
                  <a:schemeClr val="tx1"/>
                </a:solidFill>
              </a:rPr>
              <a:t>them the things that we can adopt?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What are the barriers in </a:t>
            </a:r>
            <a:r>
              <a:rPr lang="en-US" sz="1600" b="1" dirty="0" err="1">
                <a:solidFill>
                  <a:schemeClr val="tx1"/>
                </a:solidFill>
              </a:rPr>
              <a:t>sri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lankan</a:t>
            </a:r>
            <a:r>
              <a:rPr lang="en-US" sz="1600" b="1" dirty="0">
                <a:solidFill>
                  <a:schemeClr val="tx1"/>
                </a:solidFill>
              </a:rPr>
              <a:t> context if we wanted to implement such a good </a:t>
            </a:r>
            <a:r>
              <a:rPr lang="en-US" sz="1600" b="1" dirty="0" smtClean="0">
                <a:solidFill>
                  <a:schemeClr val="tx1"/>
                </a:solidFill>
              </a:rPr>
              <a:t>practice?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/>
            </a:r>
            <a:br>
              <a:rPr lang="en-US" sz="1600" b="1" dirty="0">
                <a:solidFill>
                  <a:schemeClr val="tx1"/>
                </a:solidFill>
              </a:rPr>
            </a:br>
            <a:endParaRPr lang="en-US" sz="1600" b="1" kern="1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5" y="3557315"/>
            <a:ext cx="4968240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6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439</TotalTime>
  <Words>1096</Words>
  <Application>Microsoft Macintosh PowerPoint</Application>
  <PresentationFormat>Widescreen</PresentationFormat>
  <Paragraphs>139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Trebuchet MS</vt:lpstr>
      <vt:lpstr>Wingdings 3</vt:lpstr>
      <vt:lpstr>Arial</vt:lpstr>
      <vt:lpstr>Facet</vt:lpstr>
      <vt:lpstr>YOUTH POLICY TOOLBOX</vt:lpstr>
      <vt:lpstr>Key Challenges </vt:lpstr>
      <vt:lpstr>PowerPoint Presentation</vt:lpstr>
      <vt:lpstr>Experiments conducted so far</vt:lpstr>
      <vt:lpstr>Experiment 1  - Youth in cities </vt:lpstr>
      <vt:lpstr>PowerPoint Presentation</vt:lpstr>
      <vt:lpstr>Experiment 2 - Government sector officials </vt:lpstr>
      <vt:lpstr>PowerPoint Presentation</vt:lpstr>
      <vt:lpstr>Experiment 3 – University Students</vt:lpstr>
      <vt:lpstr>PowerPoint Presentation</vt:lpstr>
      <vt:lpstr>Challenges to run experiments </vt:lpstr>
      <vt:lpstr>Conclusion</vt:lpstr>
      <vt:lpstr>THANK YOU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POLICY TOOLBOX</dc:title>
  <dc:creator>wathsaridu</dc:creator>
  <cp:lastModifiedBy>bryce hartley</cp:lastModifiedBy>
  <cp:revision>50</cp:revision>
  <dcterms:created xsi:type="dcterms:W3CDTF">2017-06-18T14:00:07Z</dcterms:created>
  <dcterms:modified xsi:type="dcterms:W3CDTF">2017-08-22T03:16:52Z</dcterms:modified>
</cp:coreProperties>
</file>