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6" r:id="rId1"/>
  </p:sldMasterIdLst>
  <p:notesMasterIdLst>
    <p:notesMasterId r:id="rId27"/>
  </p:notesMasterIdLst>
  <p:sldIdLst>
    <p:sldId id="256" r:id="rId2"/>
    <p:sldId id="257" r:id="rId3"/>
    <p:sldId id="258" r:id="rId4"/>
    <p:sldId id="259" r:id="rId5"/>
    <p:sldId id="260" r:id="rId6"/>
    <p:sldId id="281" r:id="rId7"/>
    <p:sldId id="261" r:id="rId8"/>
    <p:sldId id="270" r:id="rId9"/>
    <p:sldId id="282" r:id="rId10"/>
    <p:sldId id="262" r:id="rId11"/>
    <p:sldId id="271" r:id="rId12"/>
    <p:sldId id="263" r:id="rId13"/>
    <p:sldId id="272" r:id="rId14"/>
    <p:sldId id="274" r:id="rId15"/>
    <p:sldId id="275" r:id="rId16"/>
    <p:sldId id="273" r:id="rId17"/>
    <p:sldId id="265" r:id="rId18"/>
    <p:sldId id="269" r:id="rId19"/>
    <p:sldId id="266" r:id="rId20"/>
    <p:sldId id="277" r:id="rId21"/>
    <p:sldId id="267" r:id="rId22"/>
    <p:sldId id="278" r:id="rId23"/>
    <p:sldId id="26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11"/>
    <p:restoredTop sz="78930"/>
  </p:normalViewPr>
  <p:slideViewPr>
    <p:cSldViewPr snapToGrid="0" snapToObjects="1">
      <p:cViewPr>
        <p:scale>
          <a:sx n="103" d="100"/>
          <a:sy n="103" d="100"/>
        </p:scale>
        <p:origin x="14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49351-9285-FF4E-9C3D-42A4C0828142}" type="datetimeFigureOut">
              <a:rPr lang="en-US" smtClean="0"/>
              <a:t>10/2/17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FFD15-D0AC-E640-8EC2-45B89116F08A}" type="slidenum">
              <a:rPr lang="en-US" smtClean="0"/>
              <a:t>‹#›</a:t>
            </a:fld>
            <a:endParaRPr lang="en-US"/>
          </a:p>
        </p:txBody>
      </p:sp>
    </p:spTree>
    <p:extLst>
      <p:ext uri="{BB962C8B-B14F-4D97-AF65-F5344CB8AC3E}">
        <p14:creationId xmlns:p14="http://schemas.microsoft.com/office/powerpoint/2010/main" val="595493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1FFD15-D0AC-E640-8EC2-45B89116F08A}" type="slidenum">
              <a:rPr lang="en-US" smtClean="0"/>
              <a:t>10</a:t>
            </a:fld>
            <a:endParaRPr lang="en-US"/>
          </a:p>
        </p:txBody>
      </p:sp>
    </p:spTree>
    <p:extLst>
      <p:ext uri="{BB962C8B-B14F-4D97-AF65-F5344CB8AC3E}">
        <p14:creationId xmlns:p14="http://schemas.microsoft.com/office/powerpoint/2010/main" val="1187493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DD3CFA48-67F2-DE42-B9EB-FD105AE25CAC}" type="datetimeFigureOut">
              <a:rPr lang="en-US" smtClean="0"/>
              <a:t>10/2/17</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EA74B4D-9C84-5144-82F7-74474C1BEC4C}"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544178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3CFA48-67F2-DE42-B9EB-FD105AE25CAC}"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74B4D-9C84-5144-82F7-74474C1BEC4C}" type="slidenum">
              <a:rPr lang="en-US" smtClean="0"/>
              <a:t>‹#›</a:t>
            </a:fld>
            <a:endParaRPr lang="en-US"/>
          </a:p>
        </p:txBody>
      </p:sp>
    </p:spTree>
    <p:extLst>
      <p:ext uri="{BB962C8B-B14F-4D97-AF65-F5344CB8AC3E}">
        <p14:creationId xmlns:p14="http://schemas.microsoft.com/office/powerpoint/2010/main" val="1055633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3CFA48-67F2-DE42-B9EB-FD105AE25CAC}"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74B4D-9C84-5144-82F7-74474C1BEC4C}" type="slidenum">
              <a:rPr lang="en-US" smtClean="0"/>
              <a:t>‹#›</a:t>
            </a:fld>
            <a:endParaRPr lang="en-US"/>
          </a:p>
        </p:txBody>
      </p:sp>
    </p:spTree>
    <p:extLst>
      <p:ext uri="{BB962C8B-B14F-4D97-AF65-F5344CB8AC3E}">
        <p14:creationId xmlns:p14="http://schemas.microsoft.com/office/powerpoint/2010/main" val="167606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3CFA48-67F2-DE42-B9EB-FD105AE25CAC}"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74B4D-9C84-5144-82F7-74474C1BEC4C}" type="slidenum">
              <a:rPr lang="en-US" smtClean="0"/>
              <a:t>‹#›</a:t>
            </a:fld>
            <a:endParaRPr lang="en-US"/>
          </a:p>
        </p:txBody>
      </p:sp>
    </p:spTree>
    <p:extLst>
      <p:ext uri="{BB962C8B-B14F-4D97-AF65-F5344CB8AC3E}">
        <p14:creationId xmlns:p14="http://schemas.microsoft.com/office/powerpoint/2010/main" val="212456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3CFA48-67F2-DE42-B9EB-FD105AE25CAC}"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74B4D-9C84-5144-82F7-74474C1BEC4C}"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184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3CFA48-67F2-DE42-B9EB-FD105AE25CAC}" type="datetimeFigureOut">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74B4D-9C84-5144-82F7-74474C1BEC4C}" type="slidenum">
              <a:rPr lang="en-US" smtClean="0"/>
              <a:t>‹#›</a:t>
            </a:fld>
            <a:endParaRPr lang="en-US"/>
          </a:p>
        </p:txBody>
      </p:sp>
    </p:spTree>
    <p:extLst>
      <p:ext uri="{BB962C8B-B14F-4D97-AF65-F5344CB8AC3E}">
        <p14:creationId xmlns:p14="http://schemas.microsoft.com/office/powerpoint/2010/main" val="31751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3CFA48-67F2-DE42-B9EB-FD105AE25CAC}" type="datetimeFigureOut">
              <a:rPr lang="en-US" smtClean="0"/>
              <a:t>10/2/17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A74B4D-9C84-5144-82F7-74474C1BEC4C}" type="slidenum">
              <a:rPr lang="en-US" smtClean="0"/>
              <a:t>‹#›</a:t>
            </a:fld>
            <a:endParaRPr lang="en-US"/>
          </a:p>
        </p:txBody>
      </p:sp>
    </p:spTree>
    <p:extLst>
      <p:ext uri="{BB962C8B-B14F-4D97-AF65-F5344CB8AC3E}">
        <p14:creationId xmlns:p14="http://schemas.microsoft.com/office/powerpoint/2010/main" val="5614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3CFA48-67F2-DE42-B9EB-FD105AE25CAC}" type="datetimeFigureOut">
              <a:rPr lang="en-US" smtClean="0"/>
              <a:t>10/2/17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A74B4D-9C84-5144-82F7-74474C1BEC4C}" type="slidenum">
              <a:rPr lang="en-US" smtClean="0"/>
              <a:t>‹#›</a:t>
            </a:fld>
            <a:endParaRPr lang="en-US"/>
          </a:p>
        </p:txBody>
      </p:sp>
    </p:spTree>
    <p:extLst>
      <p:ext uri="{BB962C8B-B14F-4D97-AF65-F5344CB8AC3E}">
        <p14:creationId xmlns:p14="http://schemas.microsoft.com/office/powerpoint/2010/main" val="91495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3CFA48-67F2-DE42-B9EB-FD105AE25CAC}" type="datetimeFigureOut">
              <a:rPr lang="en-US" smtClean="0"/>
              <a:t>10/2/17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A74B4D-9C84-5144-82F7-74474C1BEC4C}" type="slidenum">
              <a:rPr lang="en-US" smtClean="0"/>
              <a:t>‹#›</a:t>
            </a:fld>
            <a:endParaRPr lang="en-US"/>
          </a:p>
        </p:txBody>
      </p:sp>
    </p:spTree>
    <p:extLst>
      <p:ext uri="{BB962C8B-B14F-4D97-AF65-F5344CB8AC3E}">
        <p14:creationId xmlns:p14="http://schemas.microsoft.com/office/powerpoint/2010/main" val="166555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CFA48-67F2-DE42-B9EB-FD105AE25CAC}" type="datetimeFigureOut">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74B4D-9C84-5144-82F7-74474C1BEC4C}" type="slidenum">
              <a:rPr lang="en-US" smtClean="0"/>
              <a:t>‹#›</a:t>
            </a:fld>
            <a:endParaRPr lang="en-US"/>
          </a:p>
        </p:txBody>
      </p:sp>
    </p:spTree>
    <p:extLst>
      <p:ext uri="{BB962C8B-B14F-4D97-AF65-F5344CB8AC3E}">
        <p14:creationId xmlns:p14="http://schemas.microsoft.com/office/powerpoint/2010/main" val="51655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3CFA48-67F2-DE42-B9EB-FD105AE25CAC}" type="datetimeFigureOut">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74B4D-9C84-5144-82F7-74474C1BEC4C}" type="slidenum">
              <a:rPr lang="en-US" smtClean="0"/>
              <a:t>‹#›</a:t>
            </a:fld>
            <a:endParaRPr lang="en-US"/>
          </a:p>
        </p:txBody>
      </p:sp>
    </p:spTree>
    <p:extLst>
      <p:ext uri="{BB962C8B-B14F-4D97-AF65-F5344CB8AC3E}">
        <p14:creationId xmlns:p14="http://schemas.microsoft.com/office/powerpoint/2010/main" val="16022105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DD3CFA48-67F2-DE42-B9EB-FD105AE25CAC}" type="datetimeFigureOut">
              <a:rPr lang="en-US" smtClean="0"/>
              <a:t>10/2/17</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EA74B4D-9C84-5144-82F7-74474C1BEC4C}" type="slidenum">
              <a:rPr lang="en-US" smtClean="0"/>
              <a:t>‹#›</a:t>
            </a:fld>
            <a:endParaRPr lang="en-US"/>
          </a:p>
        </p:txBody>
      </p:sp>
    </p:spTree>
    <p:extLst>
      <p:ext uri="{BB962C8B-B14F-4D97-AF65-F5344CB8AC3E}">
        <p14:creationId xmlns:p14="http://schemas.microsoft.com/office/powerpoint/2010/main" val="29566439"/>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5707" y="425101"/>
            <a:ext cx="9144000" cy="2387600"/>
          </a:xfrm>
        </p:spPr>
        <p:txBody>
          <a:bodyPr>
            <a:normAutofit/>
          </a:bodyPr>
          <a:lstStyle/>
          <a:p>
            <a:r>
              <a:rPr lang="en-US" sz="4000" b="1" dirty="0" smtClean="0">
                <a:latin typeface="Arial" charset="0"/>
                <a:ea typeface="Arial" charset="0"/>
                <a:cs typeface="Arial" charset="0"/>
              </a:rPr>
              <a:t>YOUTH POLICY TOOLBOX</a:t>
            </a:r>
            <a:br>
              <a:rPr lang="en-US" sz="4000" b="1" dirty="0" smtClean="0">
                <a:latin typeface="Arial" charset="0"/>
                <a:ea typeface="Arial" charset="0"/>
                <a:cs typeface="Arial" charset="0"/>
              </a:rPr>
            </a:br>
            <a:r>
              <a:rPr lang="en-US" sz="4000" b="1" dirty="0" smtClean="0">
                <a:latin typeface="Arial" charset="0"/>
                <a:ea typeface="Arial" charset="0"/>
                <a:cs typeface="Arial" charset="0"/>
              </a:rPr>
              <a:t>PHILIPPINES</a:t>
            </a:r>
            <a:endParaRPr lang="en-US" sz="4000" b="1" dirty="0">
              <a:latin typeface="Arial" charset="0"/>
              <a:ea typeface="Arial" charset="0"/>
              <a:cs typeface="Arial" charset="0"/>
            </a:endParaRPr>
          </a:p>
        </p:txBody>
      </p:sp>
      <p:sp>
        <p:nvSpPr>
          <p:cNvPr id="3" name="Subtitle 2"/>
          <p:cNvSpPr>
            <a:spLocks noGrp="1"/>
          </p:cNvSpPr>
          <p:nvPr>
            <p:ph type="subTitle" idx="1"/>
          </p:nvPr>
        </p:nvSpPr>
        <p:spPr>
          <a:xfrm>
            <a:off x="3485707" y="4082165"/>
            <a:ext cx="9144000" cy="1655762"/>
          </a:xfrm>
        </p:spPr>
        <p:txBody>
          <a:bodyPr>
            <a:normAutofit/>
          </a:bodyPr>
          <a:lstStyle/>
          <a:p>
            <a:r>
              <a:rPr lang="en-US" sz="2800" b="1" dirty="0" smtClean="0">
                <a:solidFill>
                  <a:schemeClr val="tx1"/>
                </a:solidFill>
                <a:latin typeface="Arial" charset="0"/>
                <a:ea typeface="Arial" charset="0"/>
                <a:cs typeface="Arial" charset="0"/>
              </a:rPr>
              <a:t>Experience and </a:t>
            </a:r>
            <a:r>
              <a:rPr lang="en-US" sz="2800" b="1" dirty="0" smtClean="0">
                <a:solidFill>
                  <a:schemeClr val="tx1"/>
                </a:solidFill>
                <a:latin typeface="Arial" charset="0"/>
                <a:ea typeface="Arial" charset="0"/>
                <a:cs typeface="Arial" charset="0"/>
              </a:rPr>
              <a:t>Experiments</a:t>
            </a:r>
          </a:p>
          <a:p>
            <a:r>
              <a:rPr lang="en-US" sz="2800" b="1" dirty="0" smtClean="0">
                <a:solidFill>
                  <a:schemeClr val="tx1"/>
                </a:solidFill>
                <a:latin typeface="Arial" charset="0"/>
                <a:ea typeface="Arial" charset="0"/>
                <a:cs typeface="Arial" charset="0"/>
              </a:rPr>
              <a:t>June – October, 2017</a:t>
            </a:r>
            <a:endParaRPr lang="en-US" sz="2800" b="1"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294568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2 </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We want to know if </a:t>
            </a:r>
            <a:r>
              <a:rPr lang="en-US" dirty="0" smtClean="0"/>
              <a:t>– local policymakers</a:t>
            </a:r>
          </a:p>
          <a:p>
            <a:pPr marL="0" indent="0">
              <a:buNone/>
            </a:pPr>
            <a:endParaRPr lang="en-US" dirty="0"/>
          </a:p>
          <a:p>
            <a:pPr marL="0" indent="0">
              <a:buNone/>
            </a:pPr>
            <a:r>
              <a:rPr lang="en-US" b="1" dirty="0" smtClean="0"/>
              <a:t>Have the problem </a:t>
            </a:r>
            <a:r>
              <a:rPr lang="en-US" dirty="0" smtClean="0"/>
              <a:t>– learning about school-to-work transition policies</a:t>
            </a:r>
          </a:p>
          <a:p>
            <a:pPr marL="0" indent="0">
              <a:buNone/>
            </a:pPr>
            <a:endParaRPr lang="en-US" dirty="0"/>
          </a:p>
          <a:p>
            <a:pPr marL="0" indent="0">
              <a:buNone/>
            </a:pPr>
            <a:r>
              <a:rPr lang="en-US" b="1" dirty="0" smtClean="0"/>
              <a:t>So we ran the experiment </a:t>
            </a:r>
            <a:r>
              <a:rPr lang="en-US" dirty="0" smtClean="0"/>
              <a:t>– Sent a sample or demo of the Toolbox with best practices and provide a sign-up form to test if people are willing to use the Toolbox. Include in the form a short questionnaire to find out if the Toolbox is relevant in the local context and ask for their feedback</a:t>
            </a:r>
          </a:p>
        </p:txBody>
      </p:sp>
    </p:spTree>
    <p:extLst>
      <p:ext uri="{BB962C8B-B14F-4D97-AF65-F5344CB8AC3E}">
        <p14:creationId xmlns:p14="http://schemas.microsoft.com/office/powerpoint/2010/main" val="67074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2 </a:t>
            </a:r>
            <a:endParaRPr lang="en-US" dirty="0"/>
          </a:p>
        </p:txBody>
      </p:sp>
      <p:sp>
        <p:nvSpPr>
          <p:cNvPr id="3" name="Content Placeholder 2"/>
          <p:cNvSpPr>
            <a:spLocks noGrp="1"/>
          </p:cNvSpPr>
          <p:nvPr>
            <p:ph idx="1"/>
          </p:nvPr>
        </p:nvSpPr>
        <p:spPr>
          <a:xfrm>
            <a:off x="5919304" y="1825625"/>
            <a:ext cx="5434496" cy="4351338"/>
          </a:xfrm>
        </p:spPr>
        <p:txBody>
          <a:bodyPr>
            <a:normAutofit/>
          </a:bodyPr>
          <a:lstStyle/>
          <a:p>
            <a:r>
              <a:rPr lang="en-US" dirty="0" smtClean="0"/>
              <a:t>All </a:t>
            </a:r>
            <a:r>
              <a:rPr lang="en-US" dirty="0" smtClean="0"/>
              <a:t>respondents </a:t>
            </a:r>
            <a:r>
              <a:rPr lang="en-US" dirty="0" smtClean="0"/>
              <a:t>said that the Toolbox will help them learn more about school-to-work transition policies</a:t>
            </a:r>
          </a:p>
          <a:p>
            <a:endParaRPr lang="en-US" dirty="0" smtClean="0"/>
          </a:p>
          <a:p>
            <a:r>
              <a:rPr lang="en-US" dirty="0" smtClean="0"/>
              <a:t>“We </a:t>
            </a:r>
            <a:r>
              <a:rPr lang="en-US" dirty="0"/>
              <a:t>welcome any additional knowledge or training that we can access so it can guide us into making legislation that will help our people</a:t>
            </a:r>
            <a:r>
              <a:rPr lang="en-US" dirty="0" smtClean="0"/>
              <a:t>.”</a:t>
            </a:r>
          </a:p>
          <a:p>
            <a:pPr marL="0" indent="0">
              <a:buNone/>
            </a:pPr>
            <a:endParaRPr lang="en-US" dirty="0" smtClean="0"/>
          </a:p>
          <a:p>
            <a:r>
              <a:rPr lang="en-US" dirty="0"/>
              <a:t>1</a:t>
            </a:r>
            <a:r>
              <a:rPr lang="en-US" dirty="0" smtClean="0"/>
              <a:t>/2 </a:t>
            </a:r>
            <a:r>
              <a:rPr lang="en-US" dirty="0" smtClean="0"/>
              <a:t>policymakers responded to the sign-up form</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3966"/>
          <a:stretch/>
        </p:blipFill>
        <p:spPr>
          <a:xfrm>
            <a:off x="1082413" y="1690688"/>
            <a:ext cx="4616174" cy="4248807"/>
          </a:xfrm>
          <a:prstGeom prst="rect">
            <a:avLst/>
          </a:prstGeom>
        </p:spPr>
      </p:pic>
    </p:spTree>
    <p:extLst>
      <p:ext uri="{BB962C8B-B14F-4D97-AF65-F5344CB8AC3E}">
        <p14:creationId xmlns:p14="http://schemas.microsoft.com/office/powerpoint/2010/main" val="187808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3 </a:t>
            </a:r>
            <a:endParaRPr lang="en-US" dirty="0"/>
          </a:p>
        </p:txBody>
      </p:sp>
      <p:sp>
        <p:nvSpPr>
          <p:cNvPr id="3" name="Content Placeholder 2"/>
          <p:cNvSpPr>
            <a:spLocks noGrp="1"/>
          </p:cNvSpPr>
          <p:nvPr>
            <p:ph idx="1"/>
          </p:nvPr>
        </p:nvSpPr>
        <p:spPr/>
        <p:txBody>
          <a:bodyPr/>
          <a:lstStyle/>
          <a:p>
            <a:pPr marL="0" indent="0">
              <a:buNone/>
            </a:pPr>
            <a:r>
              <a:rPr lang="en-US" b="1" dirty="0" smtClean="0"/>
              <a:t>We want to know if </a:t>
            </a:r>
            <a:r>
              <a:rPr lang="en-US" dirty="0" smtClean="0"/>
              <a:t>– local policymakers and youth leaders</a:t>
            </a:r>
          </a:p>
          <a:p>
            <a:pPr marL="0" indent="0">
              <a:buNone/>
            </a:pPr>
            <a:endParaRPr lang="en-US" dirty="0"/>
          </a:p>
          <a:p>
            <a:pPr marL="0" indent="0">
              <a:buNone/>
            </a:pPr>
            <a:r>
              <a:rPr lang="en-US" b="1" dirty="0" smtClean="0"/>
              <a:t>Have the problem </a:t>
            </a:r>
            <a:r>
              <a:rPr lang="en-US" dirty="0" smtClean="0"/>
              <a:t>– not technically-savvy</a:t>
            </a:r>
          </a:p>
          <a:p>
            <a:pPr marL="0" indent="0">
              <a:buNone/>
            </a:pPr>
            <a:endParaRPr lang="en-US" dirty="0"/>
          </a:p>
          <a:p>
            <a:pPr marL="0" indent="0">
              <a:buNone/>
            </a:pPr>
            <a:r>
              <a:rPr lang="en-US" b="1" dirty="0" smtClean="0"/>
              <a:t>So we ran the experiment </a:t>
            </a:r>
            <a:r>
              <a:rPr lang="en-US" dirty="0" smtClean="0"/>
              <a:t>– found out if they have experiences in learning or accessing resources online through webinars or databases, for example</a:t>
            </a:r>
          </a:p>
        </p:txBody>
      </p:sp>
    </p:spTree>
    <p:extLst>
      <p:ext uri="{BB962C8B-B14F-4D97-AF65-F5344CB8AC3E}">
        <p14:creationId xmlns:p14="http://schemas.microsoft.com/office/powerpoint/2010/main" val="88592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3 </a:t>
            </a:r>
            <a:endParaRPr lang="en-US" dirty="0"/>
          </a:p>
        </p:txBody>
      </p:sp>
      <p:sp>
        <p:nvSpPr>
          <p:cNvPr id="3" name="Content Placeholder 2"/>
          <p:cNvSpPr>
            <a:spLocks noGrp="1"/>
          </p:cNvSpPr>
          <p:nvPr>
            <p:ph idx="1"/>
          </p:nvPr>
        </p:nvSpPr>
        <p:spPr/>
        <p:txBody>
          <a:bodyPr/>
          <a:lstStyle/>
          <a:p>
            <a:r>
              <a:rPr lang="en-US" dirty="0" smtClean="0"/>
              <a:t>20/20</a:t>
            </a:r>
            <a:r>
              <a:rPr lang="en-US" dirty="0" smtClean="0"/>
              <a:t> </a:t>
            </a:r>
            <a:r>
              <a:rPr lang="en-US" dirty="0" smtClean="0"/>
              <a:t>respondents have used the internet to learn</a:t>
            </a:r>
          </a:p>
          <a:p>
            <a:endParaRPr lang="en-US" dirty="0" smtClean="0"/>
          </a:p>
          <a:p>
            <a:r>
              <a:rPr lang="en-US" dirty="0" err="1" smtClean="0"/>
              <a:t>WiFi</a:t>
            </a:r>
            <a:r>
              <a:rPr lang="en-US" dirty="0" smtClean="0"/>
              <a:t>, mobile data</a:t>
            </a:r>
          </a:p>
          <a:p>
            <a:endParaRPr lang="en-US" dirty="0" smtClean="0"/>
          </a:p>
          <a:p>
            <a:r>
              <a:rPr lang="en-US" dirty="0" smtClean="0"/>
              <a:t>Massive open online course (MOOC), Google, </a:t>
            </a:r>
            <a:r>
              <a:rPr lang="en-US" dirty="0" smtClean="0"/>
              <a:t>news, social media</a:t>
            </a:r>
            <a:endParaRPr lang="en-US" dirty="0" smtClean="0"/>
          </a:p>
          <a:p>
            <a:endParaRPr lang="en-US" dirty="0"/>
          </a:p>
          <a:p>
            <a:r>
              <a:rPr lang="en-US" dirty="0" smtClean="0"/>
              <a:t>Laptop, desktop, cellular phone</a:t>
            </a:r>
          </a:p>
          <a:p>
            <a:pPr marL="0" indent="0">
              <a:buNone/>
            </a:pPr>
            <a:endParaRPr lang="en-US" dirty="0"/>
          </a:p>
        </p:txBody>
      </p:sp>
    </p:spTree>
    <p:extLst>
      <p:ext uri="{BB962C8B-B14F-4D97-AF65-F5344CB8AC3E}">
        <p14:creationId xmlns:p14="http://schemas.microsoft.com/office/powerpoint/2010/main" val="162547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3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7300" y="1825625"/>
            <a:ext cx="6277093" cy="3807417"/>
          </a:xfrm>
          <a:prstGeom prst="rect">
            <a:avLst/>
          </a:prstGeom>
        </p:spPr>
      </p:pic>
      <p:sp>
        <p:nvSpPr>
          <p:cNvPr id="6" name="Content Placeholder 5"/>
          <p:cNvSpPr>
            <a:spLocks noGrp="1"/>
          </p:cNvSpPr>
          <p:nvPr>
            <p:ph idx="1"/>
          </p:nvPr>
        </p:nvSpPr>
        <p:spPr>
          <a:xfrm>
            <a:off x="1389993" y="1825625"/>
            <a:ext cx="4868917" cy="4351338"/>
          </a:xfrm>
        </p:spPr>
        <p:txBody>
          <a:bodyPr/>
          <a:lstStyle/>
          <a:p>
            <a:pPr marL="0" indent="0">
              <a:buNone/>
            </a:pPr>
            <a:r>
              <a:rPr lang="en-US" dirty="0" smtClean="0"/>
              <a:t>Experiences:</a:t>
            </a:r>
          </a:p>
          <a:p>
            <a:r>
              <a:rPr lang="en-US" dirty="0" smtClean="0"/>
              <a:t>Useful</a:t>
            </a:r>
          </a:p>
          <a:p>
            <a:r>
              <a:rPr lang="en-US" dirty="0" smtClean="0"/>
              <a:t>Accessible</a:t>
            </a:r>
          </a:p>
          <a:p>
            <a:r>
              <a:rPr lang="en-US" dirty="0" smtClean="0"/>
              <a:t>Convenient</a:t>
            </a:r>
          </a:p>
          <a:p>
            <a:r>
              <a:rPr lang="en-US" dirty="0" smtClean="0"/>
              <a:t>Doubts on legitimacy</a:t>
            </a:r>
          </a:p>
          <a:p>
            <a:r>
              <a:rPr lang="en-US" dirty="0" smtClean="0"/>
              <a:t>Challenging because of time-difference</a:t>
            </a:r>
          </a:p>
          <a:p>
            <a:r>
              <a:rPr lang="en-US" dirty="0" smtClean="0"/>
              <a:t>Pacing is </a:t>
            </a:r>
            <a:r>
              <a:rPr lang="en-US" dirty="0" smtClean="0"/>
              <a:t>unpredictable</a:t>
            </a:r>
          </a:p>
          <a:p>
            <a:r>
              <a:rPr lang="en-US" dirty="0" smtClean="0"/>
              <a:t>A bit boring but helpful</a:t>
            </a:r>
          </a:p>
          <a:p>
            <a:r>
              <a:rPr lang="en-US" dirty="0" smtClean="0"/>
              <a:t>Promote self-paced studying</a:t>
            </a:r>
            <a:endParaRPr lang="en-US" dirty="0"/>
          </a:p>
        </p:txBody>
      </p:sp>
    </p:spTree>
    <p:extLst>
      <p:ext uri="{BB962C8B-B14F-4D97-AF65-F5344CB8AC3E}">
        <p14:creationId xmlns:p14="http://schemas.microsoft.com/office/powerpoint/2010/main" val="31689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6">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p:tgtEl>
                                          <p:spTgt spid="6">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p:tgtEl>
                                          <p:spTgt spid="6">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6">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p:tgtEl>
                                          <p:spTgt spid="6">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3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8022" y="1828800"/>
            <a:ext cx="8162807" cy="4351338"/>
          </a:xfrm>
        </p:spPr>
      </p:pic>
    </p:spTree>
    <p:extLst>
      <p:ext uri="{BB962C8B-B14F-4D97-AF65-F5344CB8AC3E}">
        <p14:creationId xmlns:p14="http://schemas.microsoft.com/office/powerpoint/2010/main" val="1080716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3 </a:t>
            </a:r>
            <a:endParaRPr lang="en-US" dirty="0"/>
          </a:p>
        </p:txBody>
      </p:sp>
      <p:sp>
        <p:nvSpPr>
          <p:cNvPr id="3" name="Content Placeholder 2"/>
          <p:cNvSpPr>
            <a:spLocks noGrp="1"/>
          </p:cNvSpPr>
          <p:nvPr>
            <p:ph idx="1"/>
          </p:nvPr>
        </p:nvSpPr>
        <p:spPr/>
        <p:txBody>
          <a:bodyPr/>
          <a:lstStyle/>
          <a:p>
            <a:r>
              <a:rPr lang="en-US" dirty="0" smtClean="0"/>
              <a:t>We asked them why they chose to learn through the internet</a:t>
            </a:r>
          </a:p>
          <a:p>
            <a:endParaRPr lang="en-US" dirty="0"/>
          </a:p>
          <a:p>
            <a:r>
              <a:rPr lang="en-US" dirty="0" smtClean="0"/>
              <a:t>Convenient</a:t>
            </a:r>
          </a:p>
          <a:p>
            <a:r>
              <a:rPr lang="en-US" dirty="0" smtClean="0"/>
              <a:t>Easy to access</a:t>
            </a:r>
          </a:p>
          <a:p>
            <a:r>
              <a:rPr lang="en-US" dirty="0" smtClean="0"/>
              <a:t>Accurate</a:t>
            </a:r>
          </a:p>
          <a:p>
            <a:r>
              <a:rPr lang="en-US" dirty="0" smtClean="0"/>
              <a:t>Time-saving </a:t>
            </a:r>
            <a:endParaRPr lang="en-US" dirty="0" smtClean="0"/>
          </a:p>
          <a:p>
            <a:r>
              <a:rPr lang="en-US" dirty="0" smtClean="0"/>
              <a:t>More efficient</a:t>
            </a:r>
            <a:endParaRPr lang="en-US" dirty="0"/>
          </a:p>
        </p:txBody>
      </p:sp>
    </p:spTree>
    <p:extLst>
      <p:ext uri="{BB962C8B-B14F-4D97-AF65-F5344CB8AC3E}">
        <p14:creationId xmlns:p14="http://schemas.microsoft.com/office/powerpoint/2010/main" val="101386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a:t>
            </a:r>
            <a:r>
              <a:rPr lang="en-US" dirty="0" smtClean="0"/>
              <a:t>4</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We want to know if </a:t>
            </a:r>
            <a:r>
              <a:rPr lang="en-US" dirty="0" smtClean="0"/>
              <a:t>– youth leaders</a:t>
            </a:r>
          </a:p>
          <a:p>
            <a:pPr marL="0" indent="0">
              <a:buNone/>
            </a:pPr>
            <a:endParaRPr lang="en-US" dirty="0"/>
          </a:p>
          <a:p>
            <a:pPr marL="0" indent="0">
              <a:buNone/>
            </a:pPr>
            <a:r>
              <a:rPr lang="en-US" b="1" dirty="0" smtClean="0"/>
              <a:t>Have the problem </a:t>
            </a:r>
            <a:r>
              <a:rPr lang="en-US" dirty="0" smtClean="0"/>
              <a:t>– difficulty advocating for their ideas on school-to-work transition policies</a:t>
            </a:r>
          </a:p>
          <a:p>
            <a:pPr marL="0" indent="0">
              <a:buNone/>
            </a:pPr>
            <a:endParaRPr lang="en-US" dirty="0"/>
          </a:p>
          <a:p>
            <a:pPr marL="0" indent="0">
              <a:buNone/>
            </a:pPr>
            <a:r>
              <a:rPr lang="en-US" b="1" dirty="0" smtClean="0"/>
              <a:t>So we ran the experiment </a:t>
            </a:r>
            <a:r>
              <a:rPr lang="en-US" dirty="0" smtClean="0"/>
              <a:t>– sent an outline of the online training on youth engagement and consultation and provide signup form with listed prices to test how much they are willing to pay for the training. In the form, ask whether participants would be able to get sponsorship for the cost of the training.</a:t>
            </a:r>
          </a:p>
        </p:txBody>
      </p:sp>
    </p:spTree>
    <p:extLst>
      <p:ext uri="{BB962C8B-B14F-4D97-AF65-F5344CB8AC3E}">
        <p14:creationId xmlns:p14="http://schemas.microsoft.com/office/powerpoint/2010/main" val="167133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a:t>
            </a:r>
            <a:r>
              <a:rPr lang="en-US" dirty="0" smtClean="0"/>
              <a:t>4</a:t>
            </a:r>
            <a:endParaRPr lang="en-US" dirty="0"/>
          </a:p>
        </p:txBody>
      </p:sp>
      <p:sp>
        <p:nvSpPr>
          <p:cNvPr id="3" name="Content Placeholder 2"/>
          <p:cNvSpPr>
            <a:spLocks noGrp="1"/>
          </p:cNvSpPr>
          <p:nvPr>
            <p:ph idx="1"/>
          </p:nvPr>
        </p:nvSpPr>
        <p:spPr>
          <a:xfrm>
            <a:off x="1261872" y="1825625"/>
            <a:ext cx="3875690" cy="4351338"/>
          </a:xfrm>
        </p:spPr>
        <p:txBody>
          <a:bodyPr/>
          <a:lstStyle/>
          <a:p>
            <a:r>
              <a:rPr lang="en-US" dirty="0" smtClean="0"/>
              <a:t>Only </a:t>
            </a:r>
            <a:r>
              <a:rPr lang="en-US" dirty="0"/>
              <a:t>1</a:t>
            </a:r>
            <a:r>
              <a:rPr lang="en-US" dirty="0" smtClean="0"/>
              <a:t>/7 </a:t>
            </a:r>
            <a:r>
              <a:rPr lang="en-US" dirty="0" smtClean="0"/>
              <a:t>signed up and is willing to pay only Php500-999 for the training </a:t>
            </a:r>
            <a:r>
              <a:rPr lang="en-US" dirty="0" err="1" smtClean="0"/>
              <a:t>programme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434" y="1825626"/>
            <a:ext cx="5722883" cy="3068932"/>
          </a:xfrm>
          <a:prstGeom prst="rect">
            <a:avLst/>
          </a:prstGeom>
        </p:spPr>
      </p:pic>
    </p:spTree>
    <p:extLst>
      <p:ext uri="{BB962C8B-B14F-4D97-AF65-F5344CB8AC3E}">
        <p14:creationId xmlns:p14="http://schemas.microsoft.com/office/powerpoint/2010/main" val="9954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a:t>
            </a:r>
            <a:r>
              <a:rPr lang="en-US" dirty="0" smtClean="0"/>
              <a:t>5</a:t>
            </a:r>
            <a:endParaRPr lang="en-US" dirty="0"/>
          </a:p>
        </p:txBody>
      </p:sp>
      <p:sp>
        <p:nvSpPr>
          <p:cNvPr id="3" name="Content Placeholder 2"/>
          <p:cNvSpPr>
            <a:spLocks noGrp="1"/>
          </p:cNvSpPr>
          <p:nvPr>
            <p:ph idx="1"/>
          </p:nvPr>
        </p:nvSpPr>
        <p:spPr/>
        <p:txBody>
          <a:bodyPr/>
          <a:lstStyle/>
          <a:p>
            <a:pPr marL="0" indent="0">
              <a:buNone/>
            </a:pPr>
            <a:r>
              <a:rPr lang="en-US" b="1" dirty="0" smtClean="0"/>
              <a:t>We want to know if </a:t>
            </a:r>
            <a:r>
              <a:rPr lang="en-US" dirty="0" smtClean="0"/>
              <a:t>– youth leaders</a:t>
            </a:r>
          </a:p>
          <a:p>
            <a:pPr marL="0" indent="0">
              <a:buNone/>
            </a:pPr>
            <a:endParaRPr lang="en-US" dirty="0"/>
          </a:p>
          <a:p>
            <a:pPr marL="0" indent="0">
              <a:buNone/>
            </a:pPr>
            <a:r>
              <a:rPr lang="en-US" b="1" dirty="0" smtClean="0"/>
              <a:t>Have the problem </a:t>
            </a:r>
            <a:r>
              <a:rPr lang="en-US" dirty="0" smtClean="0"/>
              <a:t>– learning about school-to-work transition policies</a:t>
            </a:r>
            <a:endParaRPr lang="en-US" dirty="0"/>
          </a:p>
          <a:p>
            <a:pPr marL="0" indent="0">
              <a:buNone/>
            </a:pPr>
            <a:endParaRPr lang="en-US" b="1" dirty="0" smtClean="0"/>
          </a:p>
          <a:p>
            <a:pPr marL="0" indent="0">
              <a:buNone/>
            </a:pPr>
            <a:r>
              <a:rPr lang="en-US" b="1" dirty="0" smtClean="0"/>
              <a:t>So we ran the experiment </a:t>
            </a:r>
            <a:r>
              <a:rPr lang="en-US" dirty="0" smtClean="0"/>
              <a:t>– find out if the Toolbox is relevant in the local context and ask for their feedback</a:t>
            </a:r>
          </a:p>
        </p:txBody>
      </p:sp>
    </p:spTree>
    <p:extLst>
      <p:ext uri="{BB962C8B-B14F-4D97-AF65-F5344CB8AC3E}">
        <p14:creationId xmlns:p14="http://schemas.microsoft.com/office/powerpoint/2010/main" val="83611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used</a:t>
            </a:r>
            <a:endParaRPr lang="en-US" dirty="0"/>
          </a:p>
        </p:txBody>
      </p:sp>
      <p:sp>
        <p:nvSpPr>
          <p:cNvPr id="3" name="Content Placeholder 2"/>
          <p:cNvSpPr>
            <a:spLocks noGrp="1"/>
          </p:cNvSpPr>
          <p:nvPr>
            <p:ph idx="1"/>
          </p:nvPr>
        </p:nvSpPr>
        <p:spPr/>
        <p:txBody>
          <a:bodyPr/>
          <a:lstStyle/>
          <a:p>
            <a:r>
              <a:rPr lang="en-US" b="1" dirty="0" smtClean="0"/>
              <a:t>Calls</a:t>
            </a:r>
            <a:r>
              <a:rPr lang="en-US" dirty="0" smtClean="0"/>
              <a:t>: Local telephone or cellular phone</a:t>
            </a:r>
          </a:p>
          <a:p>
            <a:r>
              <a:rPr lang="en-US" b="1" dirty="0" smtClean="0"/>
              <a:t>Shared files</a:t>
            </a:r>
            <a:r>
              <a:rPr lang="en-US" dirty="0" smtClean="0"/>
              <a:t>: Google Drive Folder</a:t>
            </a:r>
          </a:p>
          <a:p>
            <a:r>
              <a:rPr lang="en-US" b="1" dirty="0" smtClean="0"/>
              <a:t>Instrument</a:t>
            </a:r>
            <a:r>
              <a:rPr lang="en-US" dirty="0" smtClean="0"/>
              <a:t>: </a:t>
            </a:r>
            <a:r>
              <a:rPr lang="en-US" dirty="0" smtClean="0"/>
              <a:t>Google </a:t>
            </a:r>
            <a:r>
              <a:rPr lang="en-US" dirty="0" smtClean="0"/>
              <a:t>Forms</a:t>
            </a:r>
            <a:endParaRPr lang="en-US" dirty="0" smtClean="0"/>
          </a:p>
        </p:txBody>
      </p:sp>
    </p:spTree>
    <p:extLst>
      <p:ext uri="{BB962C8B-B14F-4D97-AF65-F5344CB8AC3E}">
        <p14:creationId xmlns:p14="http://schemas.microsoft.com/office/powerpoint/2010/main" val="182941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a:t>
            </a:r>
            <a:r>
              <a:rPr lang="en-US" dirty="0" smtClean="0"/>
              <a:t>5</a:t>
            </a:r>
            <a:endParaRPr lang="en-US" dirty="0"/>
          </a:p>
        </p:txBody>
      </p:sp>
      <p:sp>
        <p:nvSpPr>
          <p:cNvPr id="3" name="Content Placeholder 2"/>
          <p:cNvSpPr>
            <a:spLocks noGrp="1"/>
          </p:cNvSpPr>
          <p:nvPr>
            <p:ph idx="1"/>
          </p:nvPr>
        </p:nvSpPr>
        <p:spPr>
          <a:xfrm>
            <a:off x="1261872" y="1825625"/>
            <a:ext cx="9111838" cy="4351338"/>
          </a:xfrm>
        </p:spPr>
        <p:txBody>
          <a:bodyPr/>
          <a:lstStyle/>
          <a:p>
            <a:r>
              <a:rPr lang="en-US" dirty="0" smtClean="0"/>
              <a:t>10/10</a:t>
            </a:r>
            <a:r>
              <a:rPr lang="en-US" dirty="0" smtClean="0"/>
              <a:t> </a:t>
            </a:r>
            <a:r>
              <a:rPr lang="en-US" dirty="0" smtClean="0"/>
              <a:t>said that Toolbox is relevant in their locality</a:t>
            </a:r>
          </a:p>
        </p:txBody>
      </p:sp>
    </p:spTree>
    <p:extLst>
      <p:ext uri="{BB962C8B-B14F-4D97-AF65-F5344CB8AC3E}">
        <p14:creationId xmlns:p14="http://schemas.microsoft.com/office/powerpoint/2010/main" val="89436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a:t>
            </a:r>
            <a:r>
              <a:rPr lang="en-US" dirty="0" smtClean="0"/>
              <a:t>6 </a:t>
            </a:r>
            <a:endParaRPr lang="en-US" dirty="0"/>
          </a:p>
        </p:txBody>
      </p:sp>
      <p:sp>
        <p:nvSpPr>
          <p:cNvPr id="3" name="Content Placeholder 2"/>
          <p:cNvSpPr>
            <a:spLocks noGrp="1"/>
          </p:cNvSpPr>
          <p:nvPr>
            <p:ph idx="1"/>
          </p:nvPr>
        </p:nvSpPr>
        <p:spPr/>
        <p:txBody>
          <a:bodyPr/>
          <a:lstStyle/>
          <a:p>
            <a:pPr marL="0" indent="0">
              <a:buNone/>
            </a:pPr>
            <a:r>
              <a:rPr lang="en-US" b="1" dirty="0" smtClean="0"/>
              <a:t>We want to know if </a:t>
            </a:r>
            <a:r>
              <a:rPr lang="en-US" dirty="0" smtClean="0"/>
              <a:t>– youth leaders</a:t>
            </a:r>
          </a:p>
          <a:p>
            <a:pPr marL="0" indent="0">
              <a:buNone/>
            </a:pPr>
            <a:endParaRPr lang="en-US" dirty="0"/>
          </a:p>
          <a:p>
            <a:pPr marL="0" indent="0">
              <a:buNone/>
            </a:pPr>
            <a:r>
              <a:rPr lang="en-US" b="1" dirty="0" smtClean="0"/>
              <a:t>Have the problem </a:t>
            </a:r>
            <a:r>
              <a:rPr lang="en-US" dirty="0" smtClean="0"/>
              <a:t>– don’t have internet access to access the Toolbox</a:t>
            </a:r>
          </a:p>
          <a:p>
            <a:pPr marL="0" indent="0">
              <a:buNone/>
            </a:pPr>
            <a:endParaRPr lang="en-US" dirty="0"/>
          </a:p>
          <a:p>
            <a:pPr marL="0" indent="0">
              <a:buNone/>
            </a:pPr>
            <a:r>
              <a:rPr lang="en-US" b="1" dirty="0" smtClean="0"/>
              <a:t>So we ran the experiment </a:t>
            </a:r>
            <a:r>
              <a:rPr lang="en-US" dirty="0" smtClean="0"/>
              <a:t>– interviewed youth leaders to find out what may hinder them from accessing the Toolbox. Ask them whether they have a sufficiently good internet connection to watch </a:t>
            </a:r>
            <a:r>
              <a:rPr lang="en-US" dirty="0" err="1" smtClean="0"/>
              <a:t>Youtube</a:t>
            </a:r>
            <a:r>
              <a:rPr lang="en-US" dirty="0" smtClean="0"/>
              <a:t> videos.</a:t>
            </a:r>
          </a:p>
        </p:txBody>
      </p:sp>
    </p:spTree>
    <p:extLst>
      <p:ext uri="{BB962C8B-B14F-4D97-AF65-F5344CB8AC3E}">
        <p14:creationId xmlns:p14="http://schemas.microsoft.com/office/powerpoint/2010/main" val="29415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a:t>
            </a:r>
            <a:r>
              <a:rPr lang="en-US" dirty="0" smtClean="0"/>
              <a:t>6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6255" y="1691322"/>
            <a:ext cx="4333758" cy="253468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8750" y="3339070"/>
            <a:ext cx="5283320" cy="2530389"/>
          </a:xfrm>
          <a:prstGeom prst="rect">
            <a:avLst/>
          </a:prstGeom>
        </p:spPr>
      </p:pic>
    </p:spTree>
    <p:extLst>
      <p:ext uri="{BB962C8B-B14F-4D97-AF65-F5344CB8AC3E}">
        <p14:creationId xmlns:p14="http://schemas.microsoft.com/office/powerpoint/2010/main" val="712294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a:t>
            </a:r>
            <a:r>
              <a:rPr lang="en-US" dirty="0"/>
              <a:t>7</a:t>
            </a:r>
            <a:endParaRPr lang="en-US" dirty="0"/>
          </a:p>
        </p:txBody>
      </p:sp>
      <p:sp>
        <p:nvSpPr>
          <p:cNvPr id="3" name="Content Placeholder 2"/>
          <p:cNvSpPr>
            <a:spLocks noGrp="1"/>
          </p:cNvSpPr>
          <p:nvPr>
            <p:ph idx="1"/>
          </p:nvPr>
        </p:nvSpPr>
        <p:spPr/>
        <p:txBody>
          <a:bodyPr/>
          <a:lstStyle/>
          <a:p>
            <a:pPr marL="0" indent="0">
              <a:buNone/>
            </a:pPr>
            <a:r>
              <a:rPr lang="en-US" b="1" dirty="0" smtClean="0"/>
              <a:t>We want to know if </a:t>
            </a:r>
            <a:r>
              <a:rPr lang="en-US" dirty="0" smtClean="0"/>
              <a:t>– youth leaders</a:t>
            </a:r>
          </a:p>
          <a:p>
            <a:pPr marL="0" indent="0">
              <a:buNone/>
            </a:pPr>
            <a:endParaRPr lang="en-US" dirty="0"/>
          </a:p>
          <a:p>
            <a:pPr marL="0" indent="0">
              <a:buNone/>
            </a:pPr>
            <a:r>
              <a:rPr lang="en-US" b="1" dirty="0" smtClean="0"/>
              <a:t>Have the problem </a:t>
            </a:r>
            <a:r>
              <a:rPr lang="en-US" dirty="0" smtClean="0"/>
              <a:t>– don’t have internet access to access the Toolbox</a:t>
            </a:r>
          </a:p>
          <a:p>
            <a:pPr marL="0" indent="0">
              <a:buNone/>
            </a:pPr>
            <a:endParaRPr lang="en-US" dirty="0"/>
          </a:p>
          <a:p>
            <a:pPr marL="0" indent="0">
              <a:buNone/>
            </a:pPr>
            <a:r>
              <a:rPr lang="en-US" b="1" dirty="0" smtClean="0"/>
              <a:t>So we ran the experiment </a:t>
            </a:r>
            <a:r>
              <a:rPr lang="en-US" dirty="0" smtClean="0"/>
              <a:t>– asked </a:t>
            </a:r>
            <a:r>
              <a:rPr lang="en-US" dirty="0"/>
              <a:t>policymakers if they would be willing to make a computer with stable internet connection in their office available. They will host interested youth to facilitate their learning through the </a:t>
            </a:r>
            <a:r>
              <a:rPr lang="en-US" dirty="0" smtClean="0"/>
              <a:t>Toolbox</a:t>
            </a:r>
          </a:p>
        </p:txBody>
      </p:sp>
    </p:spTree>
    <p:extLst>
      <p:ext uri="{BB962C8B-B14F-4D97-AF65-F5344CB8AC3E}">
        <p14:creationId xmlns:p14="http://schemas.microsoft.com/office/powerpoint/2010/main" val="96349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a:t>
            </a:r>
            <a:r>
              <a:rPr lang="en-US" dirty="0"/>
              <a:t>7</a:t>
            </a:r>
            <a:endParaRPr lang="en-US" dirty="0"/>
          </a:p>
        </p:txBody>
      </p:sp>
      <p:sp>
        <p:nvSpPr>
          <p:cNvPr id="3" name="Content Placeholder 2"/>
          <p:cNvSpPr>
            <a:spLocks noGrp="1"/>
          </p:cNvSpPr>
          <p:nvPr>
            <p:ph idx="1"/>
          </p:nvPr>
        </p:nvSpPr>
        <p:spPr/>
        <p:txBody>
          <a:bodyPr/>
          <a:lstStyle/>
          <a:p>
            <a:r>
              <a:rPr lang="en-US" dirty="0" smtClean="0"/>
              <a:t>Only 60%</a:t>
            </a:r>
            <a:r>
              <a:rPr lang="en-US" dirty="0" smtClean="0"/>
              <a:t> </a:t>
            </a:r>
            <a:r>
              <a:rPr lang="en-US" dirty="0" smtClean="0"/>
              <a:t>said they are willing to </a:t>
            </a:r>
            <a:r>
              <a:rPr lang="en-US" dirty="0" smtClean="0"/>
              <a:t>host and not all of them can provide a computer and internet connection</a:t>
            </a:r>
            <a:endParaRPr lang="en-US" dirty="0" smtClean="0"/>
          </a:p>
          <a:p>
            <a:pPr marL="0" indent="0">
              <a:buNone/>
            </a:pPr>
            <a:endParaRPr lang="en-US" dirty="0"/>
          </a:p>
          <a:p>
            <a:pPr marL="0" indent="0">
              <a:buNone/>
            </a:pPr>
            <a:endParaRPr lang="en-US"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567" y="2671004"/>
            <a:ext cx="6338371" cy="3509133"/>
          </a:xfrm>
          <a:prstGeom prst="rect">
            <a:avLst/>
          </a:prstGeom>
        </p:spPr>
      </p:pic>
    </p:spTree>
    <p:extLst>
      <p:ext uri="{BB962C8B-B14F-4D97-AF65-F5344CB8AC3E}">
        <p14:creationId xmlns:p14="http://schemas.microsoft.com/office/powerpoint/2010/main" val="208789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5707" y="425101"/>
            <a:ext cx="9144000" cy="2387600"/>
          </a:xfrm>
        </p:spPr>
        <p:txBody>
          <a:bodyPr>
            <a:normAutofit/>
          </a:bodyPr>
          <a:lstStyle/>
          <a:p>
            <a:r>
              <a:rPr lang="en-US" sz="4000" b="1" dirty="0" smtClean="0">
                <a:latin typeface="Arial" charset="0"/>
                <a:ea typeface="Arial" charset="0"/>
                <a:cs typeface="Arial" charset="0"/>
              </a:rPr>
              <a:t>THANK YOU!</a:t>
            </a:r>
            <a:endParaRPr lang="en-US" sz="4000" b="1" dirty="0">
              <a:latin typeface="Arial" charset="0"/>
              <a:ea typeface="Arial" charset="0"/>
              <a:cs typeface="Arial" charset="0"/>
            </a:endParaRPr>
          </a:p>
        </p:txBody>
      </p:sp>
      <p:sp>
        <p:nvSpPr>
          <p:cNvPr id="3" name="Subtitle 2"/>
          <p:cNvSpPr>
            <a:spLocks noGrp="1"/>
          </p:cNvSpPr>
          <p:nvPr>
            <p:ph type="subTitle" idx="1"/>
          </p:nvPr>
        </p:nvSpPr>
        <p:spPr>
          <a:xfrm>
            <a:off x="3485707" y="4082165"/>
            <a:ext cx="9144000" cy="1655762"/>
          </a:xfrm>
        </p:spPr>
        <p:txBody>
          <a:bodyPr>
            <a:normAutofit/>
          </a:bodyPr>
          <a:lstStyle/>
          <a:p>
            <a:r>
              <a:rPr lang="en-US" sz="2800" b="1" dirty="0" smtClean="0">
                <a:solidFill>
                  <a:schemeClr val="tx1"/>
                </a:solidFill>
                <a:latin typeface="Arial" charset="0"/>
                <a:ea typeface="Arial" charset="0"/>
                <a:cs typeface="Arial" charset="0"/>
              </a:rPr>
              <a:t>Johanna Ella May </a:t>
            </a:r>
            <a:r>
              <a:rPr lang="en-US" sz="2800" b="1" dirty="0" err="1" smtClean="0">
                <a:solidFill>
                  <a:schemeClr val="tx1"/>
                </a:solidFill>
                <a:latin typeface="Arial" charset="0"/>
                <a:ea typeface="Arial" charset="0"/>
                <a:cs typeface="Arial" charset="0"/>
              </a:rPr>
              <a:t>Erroba</a:t>
            </a:r>
            <a:endParaRPr lang="en-US" sz="2800" b="1" dirty="0" smtClean="0">
              <a:solidFill>
                <a:schemeClr val="tx1"/>
              </a:solidFill>
              <a:latin typeface="Arial" charset="0"/>
              <a:ea typeface="Arial" charset="0"/>
              <a:cs typeface="Arial" charset="0"/>
            </a:endParaRPr>
          </a:p>
          <a:p>
            <a:r>
              <a:rPr lang="en-US" sz="2000" dirty="0" smtClean="0">
                <a:solidFill>
                  <a:schemeClr val="tx1"/>
                </a:solidFill>
                <a:latin typeface="Arial" charset="0"/>
                <a:ea typeface="Arial" charset="0"/>
                <a:cs typeface="Arial" charset="0"/>
              </a:rPr>
              <a:t>Youth Policy Toolbox Technical Staff</a:t>
            </a:r>
            <a:endParaRPr lang="en-US" sz="2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501013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risks</a:t>
            </a:r>
            <a:endParaRPr lang="en-US" dirty="0"/>
          </a:p>
        </p:txBody>
      </p:sp>
      <p:sp>
        <p:nvSpPr>
          <p:cNvPr id="3" name="Content Placeholder 2"/>
          <p:cNvSpPr>
            <a:spLocks noGrp="1"/>
          </p:cNvSpPr>
          <p:nvPr>
            <p:ph idx="1"/>
          </p:nvPr>
        </p:nvSpPr>
        <p:spPr/>
        <p:txBody>
          <a:bodyPr>
            <a:normAutofit/>
          </a:bodyPr>
          <a:lstStyle/>
          <a:p>
            <a:r>
              <a:rPr lang="en-US" dirty="0" smtClean="0"/>
              <a:t>Local chief executives are not supportive of the Youth Toolbox</a:t>
            </a:r>
          </a:p>
          <a:p>
            <a:r>
              <a:rPr lang="en-US" dirty="0" smtClean="0"/>
              <a:t>Local policymakers are not technically savvy</a:t>
            </a:r>
          </a:p>
          <a:p>
            <a:r>
              <a:rPr lang="en-US" dirty="0" smtClean="0"/>
              <a:t>Local policymakers are supportive but not actually implementing the Youth Toolbox</a:t>
            </a:r>
          </a:p>
          <a:p>
            <a:r>
              <a:rPr lang="en-US" dirty="0" smtClean="0"/>
              <a:t>Content of the Toolbox is not considered practical or </a:t>
            </a:r>
            <a:r>
              <a:rPr lang="en-US" dirty="0" err="1" smtClean="0"/>
              <a:t>localised</a:t>
            </a:r>
            <a:r>
              <a:rPr lang="en-US" dirty="0" smtClean="0"/>
              <a:t> by policymakers because it seems too different from their local context / difficult to </a:t>
            </a:r>
            <a:r>
              <a:rPr lang="en-US" dirty="0" err="1" smtClean="0"/>
              <a:t>localise</a:t>
            </a:r>
            <a:r>
              <a:rPr lang="en-US" dirty="0" smtClean="0"/>
              <a:t> success cases from outside the Philippines to local context</a:t>
            </a:r>
          </a:p>
          <a:p>
            <a:r>
              <a:rPr lang="en-US" dirty="0" smtClean="0"/>
              <a:t>Content of the Toolbox is not considered practical or </a:t>
            </a:r>
            <a:r>
              <a:rPr lang="en-US" dirty="0" err="1" smtClean="0"/>
              <a:t>localised</a:t>
            </a:r>
            <a:r>
              <a:rPr lang="en-US" dirty="0" smtClean="0"/>
              <a:t> by youth leaders</a:t>
            </a:r>
            <a:endParaRPr lang="en-US" dirty="0"/>
          </a:p>
        </p:txBody>
      </p:sp>
    </p:spTree>
    <p:extLst>
      <p:ext uri="{BB962C8B-B14F-4D97-AF65-F5344CB8AC3E}">
        <p14:creationId xmlns:p14="http://schemas.microsoft.com/office/powerpoint/2010/main" val="96412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Reasons why we think policy interventions fail</a:t>
            </a:r>
            <a:endParaRPr lang="en-US" dirty="0"/>
          </a:p>
        </p:txBody>
      </p:sp>
      <p:sp>
        <p:nvSpPr>
          <p:cNvPr id="3" name="Content Placeholder 2"/>
          <p:cNvSpPr>
            <a:spLocks noGrp="1"/>
          </p:cNvSpPr>
          <p:nvPr>
            <p:ph idx="1"/>
          </p:nvPr>
        </p:nvSpPr>
        <p:spPr/>
        <p:txBody>
          <a:bodyPr/>
          <a:lstStyle/>
          <a:p>
            <a:r>
              <a:rPr lang="en-US" dirty="0" smtClean="0"/>
              <a:t>When policies go down to the grassroots level, certain adjustments have to be made so that they are locally relevant.</a:t>
            </a:r>
          </a:p>
          <a:p>
            <a:r>
              <a:rPr lang="en-US" dirty="0" smtClean="0"/>
              <a:t>Some policies are viable in theory but not necessary in practice because people are not prepared.</a:t>
            </a:r>
          </a:p>
          <a:p>
            <a:r>
              <a:rPr lang="en-US" dirty="0" smtClean="0"/>
              <a:t>There are not enough consultations at the local level. Policymakers are sometimes not attuned to recipients and to people’s everyday lives. Doing local consultations is expensive because of The Philippines’ geography.</a:t>
            </a:r>
            <a:endParaRPr lang="en-US" dirty="0"/>
          </a:p>
        </p:txBody>
      </p:sp>
    </p:spTree>
    <p:extLst>
      <p:ext uri="{BB962C8B-B14F-4D97-AF65-F5344CB8AC3E}">
        <p14:creationId xmlns:p14="http://schemas.microsoft.com/office/powerpoint/2010/main" val="87903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 to running experiments in The Philippines</a:t>
            </a:r>
            <a:endParaRPr lang="en-US" dirty="0"/>
          </a:p>
        </p:txBody>
      </p:sp>
      <p:sp>
        <p:nvSpPr>
          <p:cNvPr id="3" name="Content Placeholder 2"/>
          <p:cNvSpPr>
            <a:spLocks noGrp="1"/>
          </p:cNvSpPr>
          <p:nvPr>
            <p:ph idx="1"/>
          </p:nvPr>
        </p:nvSpPr>
        <p:spPr/>
        <p:txBody>
          <a:bodyPr/>
          <a:lstStyle/>
          <a:p>
            <a:r>
              <a:rPr lang="en-US" dirty="0" smtClean="0"/>
              <a:t>Using Skype or video conference programs or applications especially among policymakers is very common</a:t>
            </a:r>
          </a:p>
          <a:p>
            <a:r>
              <a:rPr lang="en-US" dirty="0" smtClean="0"/>
              <a:t>Many of the invited participants do not check their emails</a:t>
            </a:r>
          </a:p>
          <a:p>
            <a:r>
              <a:rPr lang="en-US" dirty="0" smtClean="0"/>
              <a:t>Some participants are busy and are therefore not available for long phone calls, much more video conference calls</a:t>
            </a:r>
          </a:p>
          <a:p>
            <a:r>
              <a:rPr lang="en-US" dirty="0" smtClean="0"/>
              <a:t>Time-constraint</a:t>
            </a:r>
          </a:p>
        </p:txBody>
      </p:sp>
    </p:spTree>
    <p:extLst>
      <p:ext uri="{BB962C8B-B14F-4D97-AF65-F5344CB8AC3E}">
        <p14:creationId xmlns:p14="http://schemas.microsoft.com/office/powerpoint/2010/main" val="1681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37057254"/>
              </p:ext>
            </p:extLst>
          </p:nvPr>
        </p:nvGraphicFramePr>
        <p:xfrm>
          <a:off x="1262063" y="135960"/>
          <a:ext cx="7657731" cy="6478200"/>
        </p:xfrm>
        <a:graphic>
          <a:graphicData uri="http://schemas.openxmlformats.org/drawingml/2006/table">
            <a:tbl>
              <a:tblPr/>
              <a:tblGrid>
                <a:gridCol w="633650"/>
                <a:gridCol w="667355"/>
                <a:gridCol w="977439"/>
                <a:gridCol w="977439"/>
                <a:gridCol w="936994"/>
                <a:gridCol w="876325"/>
                <a:gridCol w="876325"/>
                <a:gridCol w="876325"/>
                <a:gridCol w="835879"/>
              </a:tblGrid>
              <a:tr h="280424">
                <a:tc>
                  <a:txBody>
                    <a:bodyPr/>
                    <a:lstStyle/>
                    <a:p>
                      <a:pPr fontAlgn="t"/>
                      <a:r>
                        <a:rPr lang="sk-SK" sz="1200" dirty="0">
                          <a:effectLst/>
                        </a:rPr>
                        <a:t> </a:t>
                      </a: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fontAlgn="t"/>
                      <a:r>
                        <a:rPr lang="sk-SK" sz="1200" dirty="0">
                          <a:effectLst/>
                        </a:rPr>
                        <a:t> </a:t>
                      </a: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1C4587"/>
                          </a:solidFill>
                          <a:effectLst/>
                          <a:latin typeface="Arial" charset="0"/>
                        </a:rPr>
                        <a:t>1</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is-IS" sz="800" b="0" i="0" u="none" strike="noStrike">
                          <a:solidFill>
                            <a:srgbClr val="1C4587"/>
                          </a:solidFill>
                          <a:effectLst/>
                          <a:latin typeface="Arial" charset="0"/>
                        </a:rPr>
                        <a:t>2</a:t>
                      </a:r>
                      <a:endParaRPr lang="is-I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1C4587"/>
                          </a:solidFill>
                          <a:effectLst/>
                          <a:latin typeface="Arial" charset="0"/>
                        </a:rPr>
                        <a:t>3</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dirty="0">
                          <a:solidFill>
                            <a:srgbClr val="1C4587"/>
                          </a:solidFill>
                          <a:effectLst/>
                          <a:latin typeface="Arial" charset="0"/>
                        </a:rPr>
                        <a:t>4</a:t>
                      </a:r>
                      <a:endParaRPr lang="en-US" sz="1200" dirty="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dirty="0">
                          <a:solidFill>
                            <a:srgbClr val="1C4587"/>
                          </a:solidFill>
                          <a:effectLst/>
                          <a:latin typeface="Arial" charset="0"/>
                        </a:rPr>
                        <a:t>5</a:t>
                      </a:r>
                      <a:endParaRPr lang="en-US" sz="1200" dirty="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dirty="0">
                          <a:solidFill>
                            <a:srgbClr val="1C4587"/>
                          </a:solidFill>
                          <a:effectLst/>
                          <a:latin typeface="Arial" charset="0"/>
                        </a:rPr>
                        <a:t>6</a:t>
                      </a:r>
                      <a:endParaRPr lang="en-US" sz="1200" dirty="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dirty="0">
                          <a:solidFill>
                            <a:srgbClr val="1C4587"/>
                          </a:solidFill>
                          <a:effectLst/>
                          <a:latin typeface="Arial" charset="0"/>
                        </a:rPr>
                        <a:t>7</a:t>
                      </a:r>
                      <a:endParaRPr lang="en-US" sz="1200" dirty="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r>
              <a:tr h="498831">
                <a:tc>
                  <a:txBody>
                    <a:bodyPr/>
                    <a:lstStyle/>
                    <a:p>
                      <a:pPr algn="r" rtl="0" fontAlgn="t">
                        <a:spcBef>
                          <a:spcPts val="0"/>
                        </a:spcBef>
                        <a:spcAft>
                          <a:spcPts val="0"/>
                        </a:spcAft>
                      </a:pPr>
                      <a:r>
                        <a:rPr lang="en-US" sz="800" b="0" i="0" u="none" strike="noStrike">
                          <a:solidFill>
                            <a:srgbClr val="000000"/>
                          </a:solidFill>
                          <a:effectLst/>
                          <a:latin typeface="Arial" charset="0"/>
                        </a:rPr>
                        <a:t>I think this user</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1" u="none" strike="noStrike">
                          <a:solidFill>
                            <a:srgbClr val="999999"/>
                          </a:solidFill>
                          <a:effectLst/>
                          <a:latin typeface="Arial" charset="0"/>
                        </a:rPr>
                        <a:t>Mothers within a 2-km radius</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dirty="0">
                          <a:solidFill>
                            <a:srgbClr val="073763"/>
                          </a:solidFill>
                          <a:effectLst/>
                          <a:latin typeface="Arial" charset="0"/>
                        </a:rPr>
                        <a:t>Local policymakers</a:t>
                      </a:r>
                      <a:endParaRPr lang="en-US" sz="1200" dirty="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Local policymakers</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Local policymakers</a:t>
                      </a:r>
                      <a:endParaRPr lang="en-US" sz="1200">
                        <a:effectLst/>
                      </a:endParaRPr>
                    </a:p>
                    <a:p>
                      <a:pPr rtl="0" fontAlgn="t">
                        <a:spcBef>
                          <a:spcPts val="0"/>
                        </a:spcBef>
                        <a:spcAft>
                          <a:spcPts val="0"/>
                        </a:spcAft>
                      </a:pPr>
                      <a:r>
                        <a:rPr lang="en-US" sz="800" b="0" i="0" u="none" strike="noStrike">
                          <a:solidFill>
                            <a:srgbClr val="073763"/>
                          </a:solidFill>
                          <a:effectLst/>
                          <a:latin typeface="Arial" charset="0"/>
                        </a:rPr>
                        <a:t>Youth leaders</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Youth leaders</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Youth leaders</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Youth leaders</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Youth leaders</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r>
              <a:tr h="571633">
                <a:tc>
                  <a:txBody>
                    <a:bodyPr/>
                    <a:lstStyle/>
                    <a:p>
                      <a:pPr algn="r" rtl="0" fontAlgn="t">
                        <a:spcBef>
                          <a:spcPts val="0"/>
                        </a:spcBef>
                        <a:spcAft>
                          <a:spcPts val="0"/>
                        </a:spcAft>
                      </a:pPr>
                      <a:r>
                        <a:rPr lang="en-US" sz="800" b="0" i="0" u="none" strike="noStrike">
                          <a:solidFill>
                            <a:srgbClr val="000000"/>
                          </a:solidFill>
                          <a:effectLst/>
                          <a:latin typeface="Arial" charset="0"/>
                        </a:rPr>
                        <a:t>Has this problem</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1" u="none" strike="noStrike">
                          <a:solidFill>
                            <a:srgbClr val="999999"/>
                          </a:solidFill>
                          <a:effectLst/>
                          <a:latin typeface="Arial" charset="0"/>
                        </a:rPr>
                        <a:t>Have trouble getting clean, safe drinking water</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Finding approaches to improve school-to-work transition policies, if any</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Learning about school-to-work transition policies</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Not technically-savvy</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Difficulty advocating for their ideas on school-to-work transition policies</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Learning about school-to-work transition policies</a:t>
                      </a:r>
                      <a:endParaRPr lang="en-US" sz="1200">
                        <a:effectLst/>
                      </a:endParaRPr>
                    </a:p>
                    <a:p>
                      <a:pPr fontAlgn="t"/>
                      <a:r>
                        <a:rPr lang="en-US" sz="1200">
                          <a:effectLst/>
                        </a:rPr>
                        <a:t/>
                      </a:r>
                      <a:br>
                        <a:rPr lang="en-US" sz="1200">
                          <a:effectLst/>
                        </a:rPr>
                      </a:b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Don’t have internet access to access the Toolbox</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Don’t have internet access to access the policy toolbox</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r>
              <a:tr h="519054">
                <a:tc>
                  <a:txBody>
                    <a:bodyPr/>
                    <a:lstStyle/>
                    <a:p>
                      <a:pPr algn="r" rtl="0" fontAlgn="t">
                        <a:spcBef>
                          <a:spcPts val="0"/>
                        </a:spcBef>
                        <a:spcAft>
                          <a:spcPts val="0"/>
                        </a:spcAft>
                      </a:pPr>
                      <a:r>
                        <a:rPr lang="en-US" sz="800" b="0" i="0" u="none" strike="noStrike">
                          <a:solidFill>
                            <a:srgbClr val="000000"/>
                          </a:solidFill>
                          <a:effectLst/>
                          <a:latin typeface="Arial" charset="0"/>
                        </a:rPr>
                        <a:t>And this solution will solve it for them</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1" u="none" strike="noStrike">
                          <a:solidFill>
                            <a:srgbClr val="999999"/>
                          </a:solidFill>
                          <a:effectLst/>
                          <a:latin typeface="Arial" charset="0"/>
                        </a:rPr>
                        <a:t>Treatment centre selling 5 gallon per day water prepaid</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Toolbox will provide insights on best practices</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Online resource on school-to-work transition policies (Toolbox)</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Online training on school-to-work transition policies (Toolbox)</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Online training on advocacy and consultation with government officials</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Online resource on school-to-work transition policies (Toolbox)</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bg-BG" sz="800" b="0" i="0" u="none" strike="noStrike">
                          <a:solidFill>
                            <a:srgbClr val="073763"/>
                          </a:solidFill>
                          <a:effectLst/>
                          <a:latin typeface="Arial" charset="0"/>
                        </a:rPr>
                        <a:t>N/A</a:t>
                      </a:r>
                      <a:endParaRPr lang="bg-BG"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Access the Toolbox through a local policymaker’s office</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r>
              <a:tr h="1226855">
                <a:tc>
                  <a:txBody>
                    <a:bodyPr/>
                    <a:lstStyle/>
                    <a:p>
                      <a:pPr algn="r" rtl="0" fontAlgn="t">
                        <a:spcBef>
                          <a:spcPts val="0"/>
                        </a:spcBef>
                        <a:spcAft>
                          <a:spcPts val="0"/>
                        </a:spcAft>
                      </a:pPr>
                      <a:r>
                        <a:rPr lang="en-US" sz="800" b="0" i="0" u="none" strike="noStrike">
                          <a:solidFill>
                            <a:srgbClr val="000000"/>
                          </a:solidFill>
                          <a:effectLst/>
                          <a:latin typeface="Arial" charset="0"/>
                        </a:rPr>
                        <a:t>The test I want to run is</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1" u="none" strike="noStrike">
                          <a:solidFill>
                            <a:srgbClr val="999999"/>
                          </a:solidFill>
                          <a:effectLst/>
                          <a:latin typeface="Arial" charset="0"/>
                        </a:rPr>
                        <a:t>Mothers can be convinced to switch from an existing source</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1" i="0" u="none" strike="noStrike">
                          <a:solidFill>
                            <a:srgbClr val="073763"/>
                          </a:solidFill>
                          <a:effectLst/>
                          <a:latin typeface="Arial" charset="0"/>
                        </a:rPr>
                        <a:t>Exploration</a:t>
                      </a:r>
                      <a:r>
                        <a:rPr lang="en-US" sz="800" b="0" i="0" u="none" strike="noStrike">
                          <a:solidFill>
                            <a:srgbClr val="073763"/>
                          </a:solidFill>
                          <a:effectLst/>
                          <a:latin typeface="Arial" charset="0"/>
                        </a:rPr>
                        <a:t> - Interview policymakers to identify challenges in school-to-work transition policies and changes that they think need to be done to improve policies.</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1" i="0" u="none" strike="noStrike">
                          <a:solidFill>
                            <a:srgbClr val="073763"/>
                          </a:solidFill>
                          <a:effectLst/>
                          <a:latin typeface="Arial" charset="0"/>
                        </a:rPr>
                        <a:t>Concierge</a:t>
                      </a:r>
                      <a:r>
                        <a:rPr lang="en-US" sz="800" b="0" i="0" u="none" strike="noStrike">
                          <a:solidFill>
                            <a:srgbClr val="073763"/>
                          </a:solidFill>
                          <a:effectLst/>
                          <a:latin typeface="Arial" charset="0"/>
                        </a:rPr>
                        <a:t> - Send a sample or demo of the Toolbox with best practices and provide a sign-up form to test if people are willing to use the Toolbox. Include in the form a short questionnaire to find out if the Toolbox is relevant in the local context and ask for their feedback.</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1" i="0" u="none" strike="noStrike">
                          <a:solidFill>
                            <a:srgbClr val="073763"/>
                          </a:solidFill>
                          <a:effectLst/>
                          <a:latin typeface="Arial" charset="0"/>
                        </a:rPr>
                        <a:t>Exploration</a:t>
                      </a:r>
                      <a:r>
                        <a:rPr lang="en-US" sz="800" b="0" i="0" u="none" strike="noStrike">
                          <a:solidFill>
                            <a:srgbClr val="073763"/>
                          </a:solidFill>
                          <a:effectLst/>
                          <a:latin typeface="Arial" charset="0"/>
                        </a:rPr>
                        <a:t> - Find out if policymakers have experiences in learning or accessing resources online through webinars or databases, for example.</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1" i="0" u="none" strike="noStrike">
                          <a:solidFill>
                            <a:srgbClr val="073763"/>
                          </a:solidFill>
                          <a:effectLst/>
                          <a:latin typeface="Arial" charset="0"/>
                        </a:rPr>
                        <a:t>Pitch</a:t>
                      </a:r>
                      <a:r>
                        <a:rPr lang="en-US" sz="800" b="0" i="0" u="none" strike="noStrike">
                          <a:solidFill>
                            <a:srgbClr val="073763"/>
                          </a:solidFill>
                          <a:effectLst/>
                          <a:latin typeface="Arial" charset="0"/>
                        </a:rPr>
                        <a:t> - Send an outline of the online training on youth engagement and consultation and provide signup form with listed prices to test how much they are willing to pay for the training.</a:t>
                      </a:r>
                      <a:endParaRPr lang="en-US" sz="1200">
                        <a:effectLst/>
                      </a:endParaRPr>
                    </a:p>
                    <a:p>
                      <a:pPr rtl="0" fontAlgn="t">
                        <a:spcBef>
                          <a:spcPts val="0"/>
                        </a:spcBef>
                        <a:spcAft>
                          <a:spcPts val="0"/>
                        </a:spcAft>
                      </a:pPr>
                      <a:r>
                        <a:rPr lang="en-US" sz="800" b="0" i="0" u="none" strike="noStrike">
                          <a:solidFill>
                            <a:srgbClr val="073763"/>
                          </a:solidFill>
                          <a:effectLst/>
                          <a:latin typeface="Arial" charset="0"/>
                        </a:rPr>
                        <a:t>In the form, ask whether participants would be able to get sponsorship for the cost of the training.</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1" i="0" u="none" strike="noStrike" dirty="0">
                          <a:solidFill>
                            <a:srgbClr val="073763"/>
                          </a:solidFill>
                          <a:effectLst/>
                          <a:latin typeface="Arial" charset="0"/>
                        </a:rPr>
                        <a:t>Concierge</a:t>
                      </a:r>
                      <a:r>
                        <a:rPr lang="en-US" sz="800" b="0" i="0" u="none" strike="noStrike" dirty="0">
                          <a:solidFill>
                            <a:srgbClr val="073763"/>
                          </a:solidFill>
                          <a:effectLst/>
                          <a:latin typeface="Arial" charset="0"/>
                        </a:rPr>
                        <a:t> - Send a sample or demo of the Toolbox with best practices and provide a sign-up form to test if people are willing to use the Toolbox. Include in the form a short questionnaire to find out if the Toolbox is relevant in the local context and ask for their feedback.</a:t>
                      </a:r>
                      <a:endParaRPr lang="en-US" sz="1200" dirty="0">
                        <a:effectLst/>
                      </a:endParaRPr>
                    </a:p>
                    <a:p>
                      <a:pPr fontAlgn="t"/>
                      <a:r>
                        <a:rPr lang="en-US" sz="1200" dirty="0">
                          <a:effectLst/>
                        </a:rPr>
                        <a:t/>
                      </a:r>
                      <a:br>
                        <a:rPr lang="en-US" sz="1200" dirty="0">
                          <a:effectLst/>
                        </a:rPr>
                      </a:br>
                      <a:endParaRPr lang="en-US" sz="1200" dirty="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1" i="0" u="none" strike="noStrike" dirty="0">
                          <a:solidFill>
                            <a:srgbClr val="073763"/>
                          </a:solidFill>
                          <a:effectLst/>
                          <a:latin typeface="Arial" charset="0"/>
                        </a:rPr>
                        <a:t>Exploration</a:t>
                      </a:r>
                      <a:r>
                        <a:rPr lang="en-US" sz="800" b="0" i="0" u="none" strike="noStrike" dirty="0">
                          <a:solidFill>
                            <a:srgbClr val="073763"/>
                          </a:solidFill>
                          <a:effectLst/>
                          <a:latin typeface="Arial" charset="0"/>
                        </a:rPr>
                        <a:t> - Interview youth leaders to find out what may hinder them from accessing the Toolbox. Ask them whether they have a sufficiently good internet connection to watch </a:t>
                      </a:r>
                      <a:r>
                        <a:rPr lang="en-US" sz="800" b="0" i="0" u="none" strike="noStrike" dirty="0" err="1">
                          <a:solidFill>
                            <a:srgbClr val="073763"/>
                          </a:solidFill>
                          <a:effectLst/>
                          <a:latin typeface="Arial" charset="0"/>
                        </a:rPr>
                        <a:t>Youtube</a:t>
                      </a:r>
                      <a:r>
                        <a:rPr lang="en-US" sz="800" b="0" i="0" u="none" strike="noStrike" dirty="0">
                          <a:solidFill>
                            <a:srgbClr val="073763"/>
                          </a:solidFill>
                          <a:effectLst/>
                          <a:latin typeface="Arial" charset="0"/>
                        </a:rPr>
                        <a:t> videos.</a:t>
                      </a:r>
                      <a:endParaRPr lang="en-US" sz="1200" dirty="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1" i="0" u="none" strike="noStrike">
                          <a:solidFill>
                            <a:srgbClr val="073763"/>
                          </a:solidFill>
                          <a:effectLst/>
                          <a:latin typeface="Arial" charset="0"/>
                        </a:rPr>
                        <a:t>Pitch</a:t>
                      </a:r>
                      <a:r>
                        <a:rPr lang="en-US" sz="800" b="0" i="0" u="none" strike="noStrike">
                          <a:solidFill>
                            <a:srgbClr val="073763"/>
                          </a:solidFill>
                          <a:effectLst/>
                          <a:latin typeface="Arial" charset="0"/>
                        </a:rPr>
                        <a:t> - Ask policymakers if they would be willing to make a computer with stable internet connection in their office available. They will host interested youth to facilitate their learning through the Toolbox.</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r>
              <a:tr h="471867">
                <a:tc>
                  <a:txBody>
                    <a:bodyPr/>
                    <a:lstStyle/>
                    <a:p>
                      <a:pPr algn="r" rtl="0" fontAlgn="t">
                        <a:spcBef>
                          <a:spcPts val="0"/>
                        </a:spcBef>
                        <a:spcAft>
                          <a:spcPts val="0"/>
                        </a:spcAft>
                      </a:pPr>
                      <a:r>
                        <a:rPr lang="en-US" sz="800" b="0" i="0" u="none" strike="noStrike">
                          <a:solidFill>
                            <a:srgbClr val="000000"/>
                          </a:solidFill>
                          <a:effectLst/>
                          <a:latin typeface="Arial" charset="0"/>
                        </a:rPr>
                        <a:t>I will consider this test successful if</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1" u="none" strike="noStrike">
                          <a:solidFill>
                            <a:srgbClr val="999999"/>
                          </a:solidFill>
                          <a:effectLst/>
                          <a:latin typeface="Arial" charset="0"/>
                        </a:rPr>
                        <a:t>Pitch </a:t>
                      </a:r>
                      <a:endParaRPr lang="en-US" sz="1200">
                        <a:effectLst/>
                      </a:endParaRPr>
                    </a:p>
                    <a:p>
                      <a:pPr rtl="0" fontAlgn="t">
                        <a:spcBef>
                          <a:spcPts val="0"/>
                        </a:spcBef>
                        <a:spcAft>
                          <a:spcPts val="0"/>
                        </a:spcAft>
                      </a:pPr>
                      <a:r>
                        <a:rPr lang="en-US" sz="800" b="0" i="1" u="none" strike="noStrike">
                          <a:solidFill>
                            <a:srgbClr val="999999"/>
                          </a:solidFill>
                          <a:effectLst/>
                          <a:latin typeface="Arial" charset="0"/>
                        </a:rPr>
                        <a:t>7/10 is a success</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Exploration</a:t>
                      </a:r>
                      <a:endParaRPr lang="en-US" sz="1200">
                        <a:effectLst/>
                      </a:endParaRPr>
                    </a:p>
                    <a:p>
                      <a:pPr rtl="0" fontAlgn="t">
                        <a:spcBef>
                          <a:spcPts val="0"/>
                        </a:spcBef>
                        <a:spcAft>
                          <a:spcPts val="0"/>
                        </a:spcAft>
                      </a:pPr>
                      <a:r>
                        <a:rPr lang="en-US" sz="800" b="0" i="0" u="none" strike="noStrike">
                          <a:solidFill>
                            <a:srgbClr val="073763"/>
                          </a:solidFill>
                          <a:effectLst/>
                          <a:latin typeface="Arial" charset="0"/>
                        </a:rPr>
                        <a:t>6/10</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Concierge</a:t>
                      </a:r>
                      <a:endParaRPr lang="en-US" sz="1200">
                        <a:effectLst/>
                      </a:endParaRPr>
                    </a:p>
                    <a:p>
                      <a:pPr rtl="0" fontAlgn="t">
                        <a:spcBef>
                          <a:spcPts val="0"/>
                        </a:spcBef>
                        <a:spcAft>
                          <a:spcPts val="0"/>
                        </a:spcAft>
                      </a:pPr>
                      <a:r>
                        <a:rPr lang="en-US" sz="800" b="0" i="0" u="none" strike="noStrike">
                          <a:solidFill>
                            <a:srgbClr val="073763"/>
                          </a:solidFill>
                          <a:effectLst/>
                          <a:latin typeface="Arial" charset="0"/>
                        </a:rPr>
                        <a:t>6/10</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Exploration</a:t>
                      </a:r>
                      <a:endParaRPr lang="en-US" sz="1200">
                        <a:effectLst/>
                      </a:endParaRPr>
                    </a:p>
                    <a:p>
                      <a:pPr rtl="0" fontAlgn="t">
                        <a:spcBef>
                          <a:spcPts val="0"/>
                        </a:spcBef>
                        <a:spcAft>
                          <a:spcPts val="0"/>
                        </a:spcAft>
                      </a:pPr>
                      <a:r>
                        <a:rPr lang="en-US" sz="800" b="0" i="0" u="none" strike="noStrike">
                          <a:solidFill>
                            <a:srgbClr val="073763"/>
                          </a:solidFill>
                          <a:effectLst/>
                          <a:latin typeface="Arial" charset="0"/>
                        </a:rPr>
                        <a:t>6/10</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Pitch</a:t>
                      </a:r>
                      <a:endParaRPr lang="en-US" sz="1200">
                        <a:effectLst/>
                      </a:endParaRPr>
                    </a:p>
                    <a:p>
                      <a:pPr rtl="0" fontAlgn="t">
                        <a:spcBef>
                          <a:spcPts val="0"/>
                        </a:spcBef>
                        <a:spcAft>
                          <a:spcPts val="0"/>
                        </a:spcAft>
                      </a:pPr>
                      <a:r>
                        <a:rPr lang="en-US" sz="800" b="0" i="0" u="none" strike="noStrike">
                          <a:solidFill>
                            <a:srgbClr val="073763"/>
                          </a:solidFill>
                          <a:effectLst/>
                          <a:latin typeface="Arial" charset="0"/>
                        </a:rPr>
                        <a:t>6/10</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Concierge</a:t>
                      </a:r>
                      <a:endParaRPr lang="en-US" sz="1200">
                        <a:effectLst/>
                      </a:endParaRPr>
                    </a:p>
                    <a:p>
                      <a:pPr rtl="0" fontAlgn="t">
                        <a:spcBef>
                          <a:spcPts val="0"/>
                        </a:spcBef>
                        <a:spcAft>
                          <a:spcPts val="0"/>
                        </a:spcAft>
                      </a:pPr>
                      <a:r>
                        <a:rPr lang="en-US" sz="800" b="0" i="0" u="none" strike="noStrike">
                          <a:solidFill>
                            <a:srgbClr val="073763"/>
                          </a:solidFill>
                          <a:effectLst/>
                          <a:latin typeface="Arial" charset="0"/>
                        </a:rPr>
                        <a:t>6/10</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a:solidFill>
                            <a:srgbClr val="073763"/>
                          </a:solidFill>
                          <a:effectLst/>
                          <a:latin typeface="Arial" charset="0"/>
                        </a:rPr>
                        <a:t>Exploration</a:t>
                      </a:r>
                      <a:endParaRPr lang="en-US" sz="1200">
                        <a:effectLst/>
                      </a:endParaRPr>
                    </a:p>
                    <a:p>
                      <a:pPr rtl="0" fontAlgn="t">
                        <a:spcBef>
                          <a:spcPts val="0"/>
                        </a:spcBef>
                        <a:spcAft>
                          <a:spcPts val="0"/>
                        </a:spcAft>
                      </a:pPr>
                      <a:r>
                        <a:rPr lang="en-US" sz="800" b="0" i="0" u="none" strike="noStrike">
                          <a:solidFill>
                            <a:srgbClr val="073763"/>
                          </a:solidFill>
                          <a:effectLst/>
                          <a:latin typeface="Arial" charset="0"/>
                        </a:rPr>
                        <a:t>6/10</a:t>
                      </a:r>
                      <a:endParaRPr lang="en-US" sz="120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800" b="0" i="0" u="none" strike="noStrike" dirty="0">
                          <a:solidFill>
                            <a:srgbClr val="073763"/>
                          </a:solidFill>
                          <a:effectLst/>
                          <a:latin typeface="Arial" charset="0"/>
                        </a:rPr>
                        <a:t>Pitch</a:t>
                      </a:r>
                      <a:endParaRPr lang="en-US" sz="1200" dirty="0">
                        <a:effectLst/>
                      </a:endParaRPr>
                    </a:p>
                    <a:p>
                      <a:pPr rtl="0" fontAlgn="t">
                        <a:spcBef>
                          <a:spcPts val="0"/>
                        </a:spcBef>
                        <a:spcAft>
                          <a:spcPts val="0"/>
                        </a:spcAft>
                      </a:pPr>
                      <a:r>
                        <a:rPr lang="en-US" sz="800" b="0" i="0" u="none" strike="noStrike" dirty="0">
                          <a:solidFill>
                            <a:srgbClr val="073763"/>
                          </a:solidFill>
                          <a:effectLst/>
                          <a:latin typeface="Arial" charset="0"/>
                        </a:rPr>
                        <a:t>6/10</a:t>
                      </a:r>
                      <a:endParaRPr lang="en-US" sz="1200" dirty="0">
                        <a:effectLst/>
                      </a:endParaRPr>
                    </a:p>
                  </a:txBody>
                  <a:tcPr marL="67410" marR="67410" marT="67410" marB="6741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1262063" y="213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23148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1 </a:t>
            </a:r>
            <a:endParaRPr lang="en-US" dirty="0"/>
          </a:p>
        </p:txBody>
      </p:sp>
      <p:sp>
        <p:nvSpPr>
          <p:cNvPr id="3" name="Content Placeholder 2"/>
          <p:cNvSpPr>
            <a:spLocks noGrp="1"/>
          </p:cNvSpPr>
          <p:nvPr>
            <p:ph idx="1"/>
          </p:nvPr>
        </p:nvSpPr>
        <p:spPr/>
        <p:txBody>
          <a:bodyPr/>
          <a:lstStyle/>
          <a:p>
            <a:pPr marL="0" indent="0">
              <a:buNone/>
            </a:pPr>
            <a:r>
              <a:rPr lang="en-US" b="1" dirty="0" smtClean="0"/>
              <a:t>We want to know if </a:t>
            </a:r>
            <a:r>
              <a:rPr lang="en-US" dirty="0" smtClean="0"/>
              <a:t>– local policymakers</a:t>
            </a:r>
          </a:p>
          <a:p>
            <a:pPr marL="0" indent="0">
              <a:buNone/>
            </a:pPr>
            <a:endParaRPr lang="en-US" dirty="0"/>
          </a:p>
          <a:p>
            <a:pPr marL="0" indent="0">
              <a:buNone/>
            </a:pPr>
            <a:r>
              <a:rPr lang="en-US" b="1" dirty="0" smtClean="0"/>
              <a:t>Have the problem </a:t>
            </a:r>
            <a:r>
              <a:rPr lang="en-US" dirty="0" smtClean="0"/>
              <a:t>– finding approaches to improve school-to-work transition policies, if any</a:t>
            </a:r>
          </a:p>
          <a:p>
            <a:pPr marL="0" indent="0">
              <a:buNone/>
            </a:pPr>
            <a:endParaRPr lang="en-US" dirty="0"/>
          </a:p>
          <a:p>
            <a:pPr marL="0" indent="0">
              <a:buNone/>
            </a:pPr>
            <a:r>
              <a:rPr lang="en-US" b="1" dirty="0" smtClean="0"/>
              <a:t>So we ran the experiment </a:t>
            </a:r>
            <a:r>
              <a:rPr lang="en-US" dirty="0" smtClean="0"/>
              <a:t>– interviewed policymakers to identify challenges in school-to-work transition policies and changes that they think need to be done to improve policies.</a:t>
            </a:r>
          </a:p>
        </p:txBody>
      </p:sp>
    </p:spTree>
    <p:extLst>
      <p:ext uri="{BB962C8B-B14F-4D97-AF65-F5344CB8AC3E}">
        <p14:creationId xmlns:p14="http://schemas.microsoft.com/office/powerpoint/2010/main" val="170841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1</a:t>
            </a:r>
            <a:endParaRPr lang="en-US" dirty="0"/>
          </a:p>
        </p:txBody>
      </p:sp>
      <p:sp>
        <p:nvSpPr>
          <p:cNvPr id="3" name="Content Placeholder 2"/>
          <p:cNvSpPr>
            <a:spLocks noGrp="1"/>
          </p:cNvSpPr>
          <p:nvPr>
            <p:ph idx="1"/>
          </p:nvPr>
        </p:nvSpPr>
        <p:spPr/>
        <p:txBody>
          <a:bodyPr/>
          <a:lstStyle/>
          <a:p>
            <a:r>
              <a:rPr lang="en-US" dirty="0" smtClean="0"/>
              <a:t>60%</a:t>
            </a:r>
            <a:r>
              <a:rPr lang="en-US" dirty="0" smtClean="0"/>
              <a:t> </a:t>
            </a:r>
            <a:r>
              <a:rPr lang="en-US" dirty="0" smtClean="0"/>
              <a:t>respondents answered No when asked if they have existing school-to-work transition </a:t>
            </a:r>
            <a:r>
              <a:rPr lang="en-US" dirty="0" smtClean="0"/>
              <a:t>policies</a:t>
            </a:r>
          </a:p>
          <a:p>
            <a:endParaRPr lang="en-US" dirty="0" smtClean="0"/>
          </a:p>
          <a:p>
            <a:r>
              <a:rPr lang="en-US" dirty="0" smtClean="0"/>
              <a:t>Those who answered Yes identified the following policies and programs:</a:t>
            </a:r>
          </a:p>
          <a:p>
            <a:pPr lvl="1"/>
            <a:r>
              <a:rPr lang="en-US" dirty="0" smtClean="0"/>
              <a:t>PESO</a:t>
            </a:r>
          </a:p>
          <a:p>
            <a:pPr lvl="1"/>
            <a:r>
              <a:rPr lang="en-US" dirty="0" smtClean="0"/>
              <a:t>On-the-job Training</a:t>
            </a:r>
          </a:p>
          <a:p>
            <a:pPr lvl="1"/>
            <a:r>
              <a:rPr lang="en-US" dirty="0" smtClean="0"/>
              <a:t>Internships</a:t>
            </a:r>
            <a:endParaRPr lang="en-US" dirty="0" smtClean="0"/>
          </a:p>
        </p:txBody>
      </p:sp>
    </p:spTree>
    <p:extLst>
      <p:ext uri="{BB962C8B-B14F-4D97-AF65-F5344CB8AC3E}">
        <p14:creationId xmlns:p14="http://schemas.microsoft.com/office/powerpoint/2010/main" val="90954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2" end="2"/>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3" end="3"/>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4" end="4"/>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1</a:t>
            </a:r>
            <a:endParaRPr lang="en-US" dirty="0"/>
          </a:p>
        </p:txBody>
      </p:sp>
      <p:sp>
        <p:nvSpPr>
          <p:cNvPr id="3" name="Content Placeholder 2"/>
          <p:cNvSpPr>
            <a:spLocks noGrp="1"/>
          </p:cNvSpPr>
          <p:nvPr>
            <p:ph idx="1"/>
          </p:nvPr>
        </p:nvSpPr>
        <p:spPr/>
        <p:txBody>
          <a:bodyPr/>
          <a:lstStyle/>
          <a:p>
            <a:r>
              <a:rPr lang="en-US" dirty="0" smtClean="0"/>
              <a:t>When asked about the challenges they encounter in formulating and implementing school-to-work transition policies, they answered:</a:t>
            </a:r>
          </a:p>
          <a:p>
            <a:pPr marL="0" indent="0">
              <a:buNone/>
            </a:pPr>
            <a:endParaRPr lang="en-US" dirty="0" smtClean="0"/>
          </a:p>
          <a:p>
            <a:pPr lvl="1"/>
            <a:r>
              <a:rPr lang="en-US" dirty="0" smtClean="0"/>
              <a:t>More focus on infrastructure rather than skills and human development</a:t>
            </a:r>
          </a:p>
          <a:p>
            <a:pPr lvl="1"/>
            <a:r>
              <a:rPr lang="en-US" dirty="0" smtClean="0"/>
              <a:t>Focus on livelihood mostly cater to those aged 35 and above</a:t>
            </a:r>
          </a:p>
          <a:p>
            <a:pPr lvl="1"/>
            <a:r>
              <a:rPr lang="en-US" dirty="0" smtClean="0"/>
              <a:t>Lack of networking between the government and private groups</a:t>
            </a:r>
          </a:p>
          <a:p>
            <a:pPr lvl="1"/>
            <a:r>
              <a:rPr lang="en-US" dirty="0" smtClean="0"/>
              <a:t>Courses of students are not inclined and directly compatible with the workplace’s objectives and work ethics</a:t>
            </a:r>
          </a:p>
          <a:p>
            <a:pPr lvl="1"/>
            <a:r>
              <a:rPr lang="en-US" dirty="0" smtClean="0"/>
              <a:t>Matching career choices of students with the country’s manpower needs</a:t>
            </a:r>
            <a:endParaRPr lang="en-US" dirty="0" smtClean="0"/>
          </a:p>
          <a:p>
            <a:pPr lvl="1"/>
            <a:r>
              <a:rPr lang="en-US" dirty="0" smtClean="0"/>
              <a:t>Knowledge transition of legislative and legal processes unique to the policymaker</a:t>
            </a:r>
          </a:p>
          <a:p>
            <a:pPr lvl="1"/>
            <a:r>
              <a:rPr lang="en-US" dirty="0" smtClean="0"/>
              <a:t>Natural volatility of the market</a:t>
            </a:r>
          </a:p>
          <a:p>
            <a:pPr lvl="1"/>
            <a:endParaRPr lang="en-US" dirty="0" smtClean="0"/>
          </a:p>
        </p:txBody>
      </p:sp>
    </p:spTree>
    <p:extLst>
      <p:ext uri="{BB962C8B-B14F-4D97-AF65-F5344CB8AC3E}">
        <p14:creationId xmlns:p14="http://schemas.microsoft.com/office/powerpoint/2010/main" val="144732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2" end="2"/>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5" end="5"/>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6" end="6"/>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7" end="7"/>
                                            </p:txEl>
                                          </p:spTgt>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1524</TotalTime>
  <Words>1448</Words>
  <Application>Microsoft Macintosh PowerPoint</Application>
  <PresentationFormat>Widescreen</PresentationFormat>
  <Paragraphs>191</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Century Schoolbook</vt:lpstr>
      <vt:lpstr>Wingdings 2</vt:lpstr>
      <vt:lpstr>Arial</vt:lpstr>
      <vt:lpstr>View</vt:lpstr>
      <vt:lpstr>YOUTH POLICY TOOLBOX PHILIPPINES</vt:lpstr>
      <vt:lpstr>Tools used</vt:lpstr>
      <vt:lpstr>Key risks</vt:lpstr>
      <vt:lpstr>Reasons why we think policy interventions fail</vt:lpstr>
      <vt:lpstr>Challenges to running experiments in The Philippines</vt:lpstr>
      <vt:lpstr>PowerPoint Presentation</vt:lpstr>
      <vt:lpstr>Experiment 1 </vt:lpstr>
      <vt:lpstr>Experiment 1</vt:lpstr>
      <vt:lpstr>Experiment 1</vt:lpstr>
      <vt:lpstr>Experiment 2 </vt:lpstr>
      <vt:lpstr>Experiment 2 </vt:lpstr>
      <vt:lpstr>Experiment 3 </vt:lpstr>
      <vt:lpstr>Experiment 3 </vt:lpstr>
      <vt:lpstr>Experiment 3 </vt:lpstr>
      <vt:lpstr>Experiment 3 </vt:lpstr>
      <vt:lpstr>Experiment 3 </vt:lpstr>
      <vt:lpstr>Experiment 4</vt:lpstr>
      <vt:lpstr>Experiment 4</vt:lpstr>
      <vt:lpstr>Experiment 5</vt:lpstr>
      <vt:lpstr>Experiment 5</vt:lpstr>
      <vt:lpstr>Experiment 6 </vt:lpstr>
      <vt:lpstr>Experiment 6 </vt:lpstr>
      <vt:lpstr>Experiment 7</vt:lpstr>
      <vt:lpstr>Experiment 7</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POLICY TOOLBOX PHILIPPINES</dc:title>
  <dc:creator>Johanna Ella May Erroba</dc:creator>
  <cp:lastModifiedBy>Microsoft Office User</cp:lastModifiedBy>
  <cp:revision>64</cp:revision>
  <dcterms:created xsi:type="dcterms:W3CDTF">2017-06-27T06:56:00Z</dcterms:created>
  <dcterms:modified xsi:type="dcterms:W3CDTF">2017-10-02T07:09:50Z</dcterms:modified>
</cp:coreProperties>
</file>